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256" r:id="rId2"/>
    <p:sldId id="258" r:id="rId3"/>
    <p:sldId id="280" r:id="rId4"/>
    <p:sldId id="279" r:id="rId5"/>
    <p:sldId id="277" r:id="rId6"/>
    <p:sldId id="281" r:id="rId7"/>
    <p:sldId id="282" r:id="rId8"/>
    <p:sldId id="283"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8" r:id="rId22"/>
    <p:sldId id="297"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37" autoAdjust="0"/>
    <p:restoredTop sz="82975" autoAdjust="0"/>
  </p:normalViewPr>
  <p:slideViewPr>
    <p:cSldViewPr>
      <p:cViewPr>
        <p:scale>
          <a:sx n="75" d="100"/>
          <a:sy n="75" d="100"/>
        </p:scale>
        <p:origin x="-492" y="25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F41EB7-CC7C-406E-A331-FA2B171EEFF0}" type="datetimeFigureOut">
              <a:rPr lang="en-GB" smtClean="0"/>
              <a:pPr/>
              <a:t>15/07/2013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FE0CE2-F8BE-4478-B455-20371241B9A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grace of God in action (4)</a:t>
            </a:r>
          </a:p>
          <a:p>
            <a:r>
              <a:rPr lang="en-GB" dirty="0" smtClean="0"/>
              <a:t>Israel belongs to God (5)</a:t>
            </a:r>
          </a:p>
          <a:p>
            <a:r>
              <a:rPr lang="en-GB" dirty="0" smtClean="0"/>
              <a:t>The</a:t>
            </a:r>
            <a:r>
              <a:rPr lang="en-GB" baseline="0" dirty="0" smtClean="0"/>
              <a:t> task of Israel was to be a light to the world (6)</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7</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grace of God in action (4)</a:t>
            </a:r>
          </a:p>
          <a:p>
            <a:r>
              <a:rPr lang="en-GB" dirty="0" smtClean="0"/>
              <a:t>Israel belongs to God (5)</a:t>
            </a:r>
          </a:p>
          <a:p>
            <a:r>
              <a:rPr lang="en-GB" dirty="0" smtClean="0"/>
              <a:t>The</a:t>
            </a:r>
            <a:r>
              <a:rPr lang="en-GB" baseline="0" dirty="0" smtClean="0"/>
              <a:t> task of Israel was to be a light to the world (6)</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Ten</a:t>
            </a:r>
            <a:r>
              <a:rPr lang="en-GB" baseline="0" dirty="0" smtClean="0"/>
              <a:t> Commandments are part of </a:t>
            </a:r>
            <a:r>
              <a:rPr lang="en-GB" baseline="0" smtClean="0"/>
              <a:t>the grace of God</a:t>
            </a:r>
            <a:endParaRPr lang="en-GB"/>
          </a:p>
        </p:txBody>
      </p:sp>
      <p:sp>
        <p:nvSpPr>
          <p:cNvPr id="4" name="Slide Number Placeholder 3"/>
          <p:cNvSpPr>
            <a:spLocks noGrp="1"/>
          </p:cNvSpPr>
          <p:nvPr>
            <p:ph type="sldNum" sz="quarter" idx="10"/>
          </p:nvPr>
        </p:nvSpPr>
        <p:spPr/>
        <p:txBody>
          <a:bodyPr/>
          <a:lstStyle/>
          <a:p>
            <a:fld id="{02FE0CE2-F8BE-4478-B455-20371241B9A7}" type="slidenum">
              <a:rPr lang="en-GB" smtClean="0"/>
              <a:pPr/>
              <a:t>9</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Leviticus</a:t>
            </a:r>
            <a:r>
              <a:rPr lang="en-GB" baseline="0" dirty="0" smtClean="0"/>
              <a:t> is normally thought of as boring and irrelevant rather than God’s means of ensuring that his chosen people live life well, and to maintain a relationship with him</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12</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Tell me the</a:t>
            </a:r>
            <a:r>
              <a:rPr lang="en-GB" baseline="0" dirty="0" smtClean="0"/>
              <a:t> story</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15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0C0D6C86-A47F-418A-965A-6AC35023A9B1}" type="datetimeFigureOut">
              <a:rPr lang="en-GB" smtClean="0"/>
              <a:pPr/>
              <a:t>15/07/2013</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0C0D6C86-A47F-418A-965A-6AC35023A9B1}" type="datetimeFigureOut">
              <a:rPr lang="en-GB" smtClean="0"/>
              <a:pPr/>
              <a:t>15/07/2013</a:t>
            </a:fld>
            <a:endParaRPr lang="en-GB"/>
          </a:p>
        </p:txBody>
      </p:sp>
      <p:sp>
        <p:nvSpPr>
          <p:cNvPr id="27" name="Slide Number Placeholder 26"/>
          <p:cNvSpPr>
            <a:spLocks noGrp="1"/>
          </p:cNvSpPr>
          <p:nvPr>
            <p:ph type="sldNum" sz="quarter" idx="11"/>
          </p:nvPr>
        </p:nvSpPr>
        <p:spPr/>
        <p:txBody>
          <a:bodyPr rtlCol="0"/>
          <a:lstStyle/>
          <a:p>
            <a:fld id="{60C77BD5-411B-4AF2-B759-E8249087E4F9}"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0C0D6C86-A47F-418A-965A-6AC35023A9B1}" type="datetimeFigureOut">
              <a:rPr lang="en-GB" smtClean="0"/>
              <a:pPr/>
              <a:t>15/07/2013</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C0D6C86-A47F-418A-965A-6AC35023A9B1}" type="datetimeFigureOut">
              <a:rPr lang="en-GB" smtClean="0"/>
              <a:pPr/>
              <a:t>15/07/2013</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0C77BD5-411B-4AF2-B759-E8249087E4F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48.jpeg"/><Relationship Id="rId7" Type="http://schemas.openxmlformats.org/officeDocument/2006/relationships/image" Target="../media/image54.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12.jpeg"/><Relationship Id="rId9" Type="http://schemas.openxmlformats.org/officeDocument/2006/relationships/image" Target="../media/image56.jpeg"/></Relationships>
</file>

<file path=ppt/slides/_rels/slide3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mtClean="0"/>
              <a:t>Act 3: </a:t>
            </a:r>
            <a:r>
              <a:rPr lang="en-GB" dirty="0" smtClean="0"/>
              <a:t>God chooses Israel</a:t>
            </a:r>
            <a:endParaRPr lang="en-GB" dirty="0"/>
          </a:p>
        </p:txBody>
      </p:sp>
      <p:sp>
        <p:nvSpPr>
          <p:cNvPr id="3" name="Subtitle 2"/>
          <p:cNvSpPr>
            <a:spLocks noGrp="1"/>
          </p:cNvSpPr>
          <p:nvPr>
            <p:ph type="subTitle" idx="1"/>
          </p:nvPr>
        </p:nvSpPr>
        <p:spPr>
          <a:xfrm>
            <a:off x="467544" y="4149080"/>
            <a:ext cx="4953000" cy="1752600"/>
          </a:xfrm>
        </p:spPr>
        <p:txBody>
          <a:bodyPr/>
          <a:lstStyle/>
          <a:p>
            <a:endParaRPr lang="en-GB" dirty="0"/>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a:t>
            </a:r>
            <a:endParaRPr lang="en-GB" dirty="0"/>
          </a:p>
        </p:txBody>
      </p:sp>
      <p:sp>
        <p:nvSpPr>
          <p:cNvPr id="3" name="Content Placeholder 2"/>
          <p:cNvSpPr>
            <a:spLocks noGrp="1"/>
          </p:cNvSpPr>
          <p:nvPr>
            <p:ph idx="1"/>
          </p:nvPr>
        </p:nvSpPr>
        <p:spPr/>
        <p:txBody>
          <a:bodyPr/>
          <a:lstStyle/>
          <a:p>
            <a:r>
              <a:rPr lang="en-GB" dirty="0" smtClean="0"/>
              <a:t>To provide space to look at the Bible</a:t>
            </a:r>
          </a:p>
          <a:p>
            <a:endParaRPr lang="en-GB" dirty="0" smtClean="0"/>
          </a:p>
          <a:p>
            <a:r>
              <a:rPr lang="en-GB" dirty="0" smtClean="0"/>
              <a:t>To introduce ourselves to the different parts of the story of the Bible</a:t>
            </a:r>
          </a:p>
          <a:p>
            <a:endParaRPr lang="en-GB" dirty="0" smtClean="0"/>
          </a:p>
          <a:p>
            <a:r>
              <a:rPr lang="en-GB" dirty="0" smtClean="0"/>
              <a:t>To be more comfortable in using the Bible in our lives and in the life of our Church</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Bible as Drama</a:t>
            </a:r>
            <a:endParaRPr lang="en-GB" dirty="0"/>
          </a:p>
        </p:txBody>
      </p:sp>
      <p:sp>
        <p:nvSpPr>
          <p:cNvPr id="3" name="Content Placeholder 2"/>
          <p:cNvSpPr>
            <a:spLocks noGrp="1"/>
          </p:cNvSpPr>
          <p:nvPr>
            <p:ph idx="1"/>
          </p:nvPr>
        </p:nvSpPr>
        <p:spPr/>
        <p:txBody>
          <a:bodyPr/>
          <a:lstStyle/>
          <a:p>
            <a:pPr>
              <a:lnSpc>
                <a:spcPct val="150000"/>
              </a:lnSpc>
            </a:pPr>
            <a:r>
              <a:rPr lang="en-GB" dirty="0" smtClean="0"/>
              <a:t>Act 1: Creation</a:t>
            </a:r>
          </a:p>
          <a:p>
            <a:pPr>
              <a:lnSpc>
                <a:spcPct val="150000"/>
              </a:lnSpc>
            </a:pPr>
            <a:r>
              <a:rPr lang="en-GB" dirty="0" smtClean="0"/>
              <a:t>Act 2: Fall</a:t>
            </a:r>
          </a:p>
          <a:p>
            <a:pPr>
              <a:lnSpc>
                <a:spcPct val="150000"/>
              </a:lnSpc>
            </a:pPr>
            <a:r>
              <a:rPr lang="en-GB" dirty="0" smtClean="0">
                <a:solidFill>
                  <a:srgbClr val="7030A0"/>
                </a:solidFill>
              </a:rPr>
              <a:t>Act 3 Israel is chosen</a:t>
            </a:r>
          </a:p>
          <a:p>
            <a:pPr>
              <a:lnSpc>
                <a:spcPct val="150000"/>
              </a:lnSpc>
            </a:pPr>
            <a:r>
              <a:rPr lang="en-GB" dirty="0" smtClean="0"/>
              <a:t>Act 4: Jesus</a:t>
            </a:r>
          </a:p>
          <a:p>
            <a:pPr>
              <a:lnSpc>
                <a:spcPct val="150000"/>
              </a:lnSpc>
            </a:pPr>
            <a:r>
              <a:rPr lang="en-GB" dirty="0" smtClean="0"/>
              <a:t>Act 5: The Mission of the Church</a:t>
            </a:r>
          </a:p>
          <a:p>
            <a:pPr>
              <a:lnSpc>
                <a:spcPct val="150000"/>
              </a:lnSpc>
            </a:pPr>
            <a:r>
              <a:rPr lang="en-GB" dirty="0" smtClean="0"/>
              <a:t>Act 6: The Return of the King</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Time line</a:t>
            </a:r>
            <a:endParaRPr lang="en-GB" dirty="0"/>
          </a:p>
        </p:txBody>
      </p:sp>
      <p:pic>
        <p:nvPicPr>
          <p:cNvPr id="4" name="Content Placeholder 3" descr="creation.jpg"/>
          <p:cNvPicPr>
            <a:picLocks noGrp="1" noChangeAspect="1"/>
          </p:cNvPicPr>
          <p:nvPr>
            <p:ph idx="1"/>
          </p:nvPr>
        </p:nvPicPr>
        <p:blipFill>
          <a:blip r:embed="rId2" cstate="print"/>
          <a:stretch>
            <a:fillRect/>
          </a:stretch>
        </p:blipFill>
        <p:spPr>
          <a:xfrm>
            <a:off x="539552" y="2132856"/>
            <a:ext cx="2448272" cy="1702132"/>
          </a:xfrm>
        </p:spPr>
      </p:pic>
      <p:pic>
        <p:nvPicPr>
          <p:cNvPr id="5" name="Picture 4" descr="_exodus_.jpg"/>
          <p:cNvPicPr>
            <a:picLocks noChangeAspect="1"/>
          </p:cNvPicPr>
          <p:nvPr/>
        </p:nvPicPr>
        <p:blipFill>
          <a:blip r:embed="rId3" cstate="print"/>
          <a:stretch>
            <a:fillRect/>
          </a:stretch>
        </p:blipFill>
        <p:spPr>
          <a:xfrm>
            <a:off x="755576" y="3717032"/>
            <a:ext cx="3008107" cy="2229222"/>
          </a:xfrm>
          <a:prstGeom prst="rect">
            <a:avLst/>
          </a:prstGeom>
        </p:spPr>
      </p:pic>
      <p:pic>
        <p:nvPicPr>
          <p:cNvPr id="6" name="Picture 5" descr="wilderness.jpg"/>
          <p:cNvPicPr>
            <a:picLocks noChangeAspect="1"/>
          </p:cNvPicPr>
          <p:nvPr/>
        </p:nvPicPr>
        <p:blipFill>
          <a:blip r:embed="rId4" cstate="print"/>
          <a:stretch>
            <a:fillRect/>
          </a:stretch>
        </p:blipFill>
        <p:spPr>
          <a:xfrm>
            <a:off x="2843808" y="2204864"/>
            <a:ext cx="3416424" cy="2033586"/>
          </a:xfrm>
          <a:prstGeom prst="rect">
            <a:avLst/>
          </a:prstGeom>
        </p:spPr>
      </p:pic>
      <p:pic>
        <p:nvPicPr>
          <p:cNvPr id="7" name="Picture 6" descr="david_goliath.jpg"/>
          <p:cNvPicPr>
            <a:picLocks noChangeAspect="1"/>
          </p:cNvPicPr>
          <p:nvPr/>
        </p:nvPicPr>
        <p:blipFill>
          <a:blip r:embed="rId5" cstate="print"/>
          <a:stretch>
            <a:fillRect/>
          </a:stretch>
        </p:blipFill>
        <p:spPr>
          <a:xfrm>
            <a:off x="3635896" y="4005064"/>
            <a:ext cx="2456688" cy="1926336"/>
          </a:xfrm>
          <a:prstGeom prst="rect">
            <a:avLst/>
          </a:prstGeom>
        </p:spPr>
      </p:pic>
      <p:pic>
        <p:nvPicPr>
          <p:cNvPr id="8" name="Picture 7" descr="1Temple.jpg"/>
          <p:cNvPicPr>
            <a:picLocks noChangeAspect="1"/>
          </p:cNvPicPr>
          <p:nvPr/>
        </p:nvPicPr>
        <p:blipFill>
          <a:blip r:embed="rId6" cstate="print"/>
          <a:stretch>
            <a:fillRect/>
          </a:stretch>
        </p:blipFill>
        <p:spPr>
          <a:xfrm>
            <a:off x="5806765" y="1412776"/>
            <a:ext cx="3337235" cy="2616696"/>
          </a:xfrm>
          <a:prstGeom prst="rect">
            <a:avLst/>
          </a:prstGeom>
        </p:spPr>
      </p:pic>
      <p:pic>
        <p:nvPicPr>
          <p:cNvPr id="9" name="Picture 8" descr="exile.jpg"/>
          <p:cNvPicPr>
            <a:picLocks noChangeAspect="1"/>
          </p:cNvPicPr>
          <p:nvPr/>
        </p:nvPicPr>
        <p:blipFill>
          <a:blip r:embed="rId7" cstate="print"/>
          <a:stretch>
            <a:fillRect/>
          </a:stretch>
        </p:blipFill>
        <p:spPr>
          <a:xfrm>
            <a:off x="5868144" y="4005064"/>
            <a:ext cx="3009900" cy="1514475"/>
          </a:xfrm>
          <a:prstGeom prst="rect">
            <a:avLst/>
          </a:prstGeom>
        </p:spPr>
      </p:pic>
      <p:sp>
        <p:nvSpPr>
          <p:cNvPr id="10" name="Oval 9"/>
          <p:cNvSpPr/>
          <p:nvPr/>
        </p:nvSpPr>
        <p:spPr>
          <a:xfrm>
            <a:off x="0" y="1916832"/>
            <a:ext cx="1475656"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Patriarchs</a:t>
            </a:r>
            <a:endParaRPr lang="en-GB" sz="1400" dirty="0"/>
          </a:p>
        </p:txBody>
      </p:sp>
      <p:sp>
        <p:nvSpPr>
          <p:cNvPr id="11" name="Oval 10"/>
          <p:cNvSpPr/>
          <p:nvPr/>
        </p:nvSpPr>
        <p:spPr>
          <a:xfrm>
            <a:off x="179512" y="5445224"/>
            <a:ext cx="122413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Moses</a:t>
            </a:r>
            <a:endParaRPr lang="en-GB" dirty="0"/>
          </a:p>
        </p:txBody>
      </p:sp>
      <p:sp>
        <p:nvSpPr>
          <p:cNvPr id="12" name="Oval 11"/>
          <p:cNvSpPr/>
          <p:nvPr/>
        </p:nvSpPr>
        <p:spPr>
          <a:xfrm>
            <a:off x="2051720" y="4797152"/>
            <a:ext cx="1584176"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Passover</a:t>
            </a:r>
            <a:endParaRPr lang="en-GB" dirty="0"/>
          </a:p>
        </p:txBody>
      </p:sp>
      <p:sp>
        <p:nvSpPr>
          <p:cNvPr id="13" name="Oval 12"/>
          <p:cNvSpPr/>
          <p:nvPr/>
        </p:nvSpPr>
        <p:spPr>
          <a:xfrm>
            <a:off x="2987824" y="1412776"/>
            <a:ext cx="1584176"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The Law</a:t>
            </a:r>
            <a:endParaRPr lang="en-GB" dirty="0"/>
          </a:p>
        </p:txBody>
      </p:sp>
      <p:sp>
        <p:nvSpPr>
          <p:cNvPr id="14" name="Oval 13"/>
          <p:cNvSpPr/>
          <p:nvPr/>
        </p:nvSpPr>
        <p:spPr>
          <a:xfrm>
            <a:off x="4572000" y="3140968"/>
            <a:ext cx="1418456" cy="1130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smtClean="0"/>
              <a:t>Covenant</a:t>
            </a:r>
            <a:r>
              <a:rPr lang="en-GB" dirty="0" smtClean="0"/>
              <a:t> </a:t>
            </a:r>
            <a:endParaRPr lang="en-GB" dirty="0"/>
          </a:p>
        </p:txBody>
      </p:sp>
      <p:sp>
        <p:nvSpPr>
          <p:cNvPr id="15" name="Oval 14"/>
          <p:cNvSpPr/>
          <p:nvPr/>
        </p:nvSpPr>
        <p:spPr>
          <a:xfrm>
            <a:off x="4427984" y="5661248"/>
            <a:ext cx="1562472" cy="1130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Monarchy</a:t>
            </a:r>
            <a:endParaRPr lang="en-GB" sz="1600" dirty="0"/>
          </a:p>
        </p:txBody>
      </p:sp>
      <p:sp>
        <p:nvSpPr>
          <p:cNvPr id="16" name="Oval 15"/>
          <p:cNvSpPr/>
          <p:nvPr/>
        </p:nvSpPr>
        <p:spPr>
          <a:xfrm>
            <a:off x="5796136" y="1484784"/>
            <a:ext cx="1706488" cy="1130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Sacrifice &amp; Cult</a:t>
            </a:r>
            <a:endParaRPr lang="en-GB" dirty="0"/>
          </a:p>
        </p:txBody>
      </p:sp>
      <p:sp>
        <p:nvSpPr>
          <p:cNvPr id="17" name="Oval 16"/>
          <p:cNvSpPr/>
          <p:nvPr/>
        </p:nvSpPr>
        <p:spPr>
          <a:xfrm>
            <a:off x="7092280" y="5157192"/>
            <a:ext cx="1800200"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Wisdom and Prophets</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blinds(horizontal)">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linds(horizontal)">
                                      <p:cBhvr>
                                        <p:cTn id="7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24744"/>
            <a:ext cx="8229600" cy="1066800"/>
          </a:xfrm>
        </p:spPr>
        <p:txBody>
          <a:bodyPr>
            <a:normAutofit fontScale="90000"/>
          </a:bodyPr>
          <a:lstStyle/>
          <a:p>
            <a:r>
              <a:rPr lang="en-GB" sz="3100" dirty="0" smtClean="0"/>
              <a:t>The story of Moses and the Exodus</a:t>
            </a:r>
            <a:r>
              <a:rPr lang="en-GB" dirty="0" smtClean="0"/>
              <a:t/>
            </a:r>
            <a:br>
              <a:rPr lang="en-GB" dirty="0" smtClean="0"/>
            </a:br>
            <a:endParaRPr lang="en-GB" dirty="0"/>
          </a:p>
        </p:txBody>
      </p:sp>
      <p:pic>
        <p:nvPicPr>
          <p:cNvPr id="9" name="Content Placeholder 8" descr="moses2_2.jpg"/>
          <p:cNvPicPr>
            <a:picLocks noGrp="1" noChangeAspect="1"/>
          </p:cNvPicPr>
          <p:nvPr>
            <p:ph idx="1"/>
          </p:nvPr>
        </p:nvPicPr>
        <p:blipFill>
          <a:blip r:embed="rId2" cstate="print"/>
          <a:stretch>
            <a:fillRect/>
          </a:stretch>
        </p:blipFill>
        <p:spPr>
          <a:xfrm>
            <a:off x="2771800" y="1844824"/>
            <a:ext cx="3238500" cy="2638425"/>
          </a:xfrm>
        </p:spPr>
      </p:pic>
      <p:pic>
        <p:nvPicPr>
          <p:cNvPr id="4" name="Picture 3" descr="187032_tenplagues.jpg"/>
          <p:cNvPicPr>
            <a:picLocks noChangeAspect="1"/>
          </p:cNvPicPr>
          <p:nvPr/>
        </p:nvPicPr>
        <p:blipFill>
          <a:blip r:embed="rId3" cstate="print"/>
          <a:stretch>
            <a:fillRect/>
          </a:stretch>
        </p:blipFill>
        <p:spPr>
          <a:xfrm>
            <a:off x="-180528" y="1556792"/>
            <a:ext cx="3403434" cy="2592288"/>
          </a:xfrm>
          <a:prstGeom prst="rect">
            <a:avLst/>
          </a:prstGeom>
        </p:spPr>
      </p:pic>
      <p:pic>
        <p:nvPicPr>
          <p:cNvPr id="5" name="Picture 4" descr="bullrushes.jpg"/>
          <p:cNvPicPr>
            <a:picLocks noChangeAspect="1"/>
          </p:cNvPicPr>
          <p:nvPr/>
        </p:nvPicPr>
        <p:blipFill>
          <a:blip r:embed="rId4" cstate="print"/>
          <a:stretch>
            <a:fillRect/>
          </a:stretch>
        </p:blipFill>
        <p:spPr>
          <a:xfrm>
            <a:off x="683568" y="3284984"/>
            <a:ext cx="1743075" cy="2619375"/>
          </a:xfrm>
          <a:prstGeom prst="rect">
            <a:avLst/>
          </a:prstGeom>
        </p:spPr>
      </p:pic>
      <p:pic>
        <p:nvPicPr>
          <p:cNvPr id="6" name="Picture 5" descr="moses chariot race.png"/>
          <p:cNvPicPr>
            <a:picLocks noChangeAspect="1"/>
          </p:cNvPicPr>
          <p:nvPr/>
        </p:nvPicPr>
        <p:blipFill>
          <a:blip r:embed="rId5" cstate="print"/>
          <a:stretch>
            <a:fillRect/>
          </a:stretch>
        </p:blipFill>
        <p:spPr>
          <a:xfrm>
            <a:off x="5580112" y="1916832"/>
            <a:ext cx="2857500" cy="1714500"/>
          </a:xfrm>
          <a:prstGeom prst="rect">
            <a:avLst/>
          </a:prstGeom>
        </p:spPr>
      </p:pic>
      <p:pic>
        <p:nvPicPr>
          <p:cNvPr id="7" name="Picture 6" descr="moses placed in the water.jpg"/>
          <p:cNvPicPr>
            <a:picLocks noChangeAspect="1"/>
          </p:cNvPicPr>
          <p:nvPr/>
        </p:nvPicPr>
        <p:blipFill>
          <a:blip r:embed="rId6" cstate="print"/>
          <a:stretch>
            <a:fillRect/>
          </a:stretch>
        </p:blipFill>
        <p:spPr>
          <a:xfrm>
            <a:off x="3131840" y="4725144"/>
            <a:ext cx="2486025" cy="1838325"/>
          </a:xfrm>
          <a:prstGeom prst="rect">
            <a:avLst/>
          </a:prstGeom>
        </p:spPr>
      </p:pic>
      <p:pic>
        <p:nvPicPr>
          <p:cNvPr id="8" name="Picture 7" descr="moses the murderer.jpg"/>
          <p:cNvPicPr>
            <a:picLocks noChangeAspect="1"/>
          </p:cNvPicPr>
          <p:nvPr/>
        </p:nvPicPr>
        <p:blipFill>
          <a:blip r:embed="rId7" cstate="print"/>
          <a:stretch>
            <a:fillRect/>
          </a:stretch>
        </p:blipFill>
        <p:spPr>
          <a:xfrm>
            <a:off x="755576" y="5013176"/>
            <a:ext cx="1950720" cy="1463040"/>
          </a:xfrm>
          <a:prstGeom prst="rect">
            <a:avLst/>
          </a:prstGeom>
        </p:spPr>
      </p:pic>
      <p:pic>
        <p:nvPicPr>
          <p:cNvPr id="10" name="Picture 9" descr="Moses-passover-house-color.png"/>
          <p:cNvPicPr>
            <a:picLocks noChangeAspect="1"/>
          </p:cNvPicPr>
          <p:nvPr/>
        </p:nvPicPr>
        <p:blipFill>
          <a:blip r:embed="rId8" cstate="print"/>
          <a:stretch>
            <a:fillRect/>
          </a:stretch>
        </p:blipFill>
        <p:spPr>
          <a:xfrm>
            <a:off x="4716016" y="4581128"/>
            <a:ext cx="4261113" cy="1874524"/>
          </a:xfrm>
          <a:prstGeom prst="rect">
            <a:avLst/>
          </a:prstGeom>
        </p:spPr>
      </p:pic>
      <p:pic>
        <p:nvPicPr>
          <p:cNvPr id="11" name="Picture 10" descr="prince_exodus.jpg"/>
          <p:cNvPicPr>
            <a:picLocks noChangeAspect="1"/>
          </p:cNvPicPr>
          <p:nvPr/>
        </p:nvPicPr>
        <p:blipFill>
          <a:blip r:embed="rId9" cstate="print"/>
          <a:stretch>
            <a:fillRect/>
          </a:stretch>
        </p:blipFill>
        <p:spPr>
          <a:xfrm>
            <a:off x="5076056" y="3140968"/>
            <a:ext cx="3810000" cy="2276475"/>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heckerboard(across)">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heckerboard(across)">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checkerboard(across)">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heckerboard(across)">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Story of Exodus</a:t>
            </a:r>
            <a:endParaRPr lang="en-GB" dirty="0"/>
          </a:p>
        </p:txBody>
      </p:sp>
      <p:sp>
        <p:nvSpPr>
          <p:cNvPr id="3" name="Content Placeholder 2"/>
          <p:cNvSpPr>
            <a:spLocks noGrp="1"/>
          </p:cNvSpPr>
          <p:nvPr>
            <p:ph idx="1"/>
          </p:nvPr>
        </p:nvSpPr>
        <p:spPr/>
        <p:txBody>
          <a:bodyPr/>
          <a:lstStyle/>
          <a:p>
            <a:r>
              <a:rPr lang="en-GB" dirty="0" smtClean="0"/>
              <a:t>Creation of Israel</a:t>
            </a:r>
          </a:p>
          <a:p>
            <a:pPr lvl="2"/>
            <a:r>
              <a:rPr lang="en-GB" dirty="0" smtClean="0"/>
              <a:t>Slaves to Freedom</a:t>
            </a:r>
          </a:p>
          <a:p>
            <a:endParaRPr lang="en-GB" dirty="0" smtClean="0"/>
          </a:p>
          <a:p>
            <a:r>
              <a:rPr lang="en-GB" dirty="0" smtClean="0"/>
              <a:t>Passover </a:t>
            </a:r>
          </a:p>
          <a:p>
            <a:pPr lvl="2"/>
            <a:r>
              <a:rPr lang="en-GB" dirty="0" smtClean="0"/>
              <a:t>Freedom to Covenant</a:t>
            </a:r>
          </a:p>
          <a:p>
            <a:endParaRPr lang="en-GB" dirty="0" smtClean="0"/>
          </a:p>
          <a:p>
            <a:r>
              <a:rPr lang="en-GB" dirty="0" smtClean="0"/>
              <a:t>Covenant</a:t>
            </a:r>
          </a:p>
          <a:p>
            <a:pPr lvl="2"/>
            <a:r>
              <a:rPr lang="en-GB" dirty="0" smtClean="0"/>
              <a:t>Relationship with a Purpose</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to="" calcmode="lin" valueType="num">
                                      <p:cBhvr>
                                        <p:cTn id="15" dur="1" fill="hold"/>
                                        <p:tgtEl>
                                          <p:spTgt spid="3">
                                            <p:txEl>
                                              <p:pRg st="3" end="3"/>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to="" calcmode="lin" valueType="num">
                                      <p:cBhvr>
                                        <p:cTn id="18" dur="1" fill="hold"/>
                                        <p:tgtEl>
                                          <p:spTgt spid="3">
                                            <p:txEl>
                                              <p:pRg st="4" end="4"/>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to="" calcmode="lin" valueType="num">
                                      <p:cBhvr>
                                        <p:cTn id="23" dur="1" fill="hold"/>
                                        <p:tgtEl>
                                          <p:spTgt spid="3">
                                            <p:txEl>
                                              <p:pRg st="6" end="6"/>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 to="" calcmode="lin" valueType="num">
                                      <p:cBhvr>
                                        <p:cTn id="26"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Exodus 19:3-6</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Then Moses went up to God; the </a:t>
            </a:r>
            <a:r>
              <a:rPr lang="en-GB" cap="small" dirty="0" smtClean="0"/>
              <a:t>Lord</a:t>
            </a:r>
            <a:r>
              <a:rPr lang="en-GB" dirty="0" smtClean="0"/>
              <a:t> called to him from the mountain, saying, ‘Thus you shall say to the house of Jacob, and tell the Israelites: You have seen what I did to the Egyptians, and how I bore you on eagles’ wings and brought you to myself. Now therefore, if you obey my voice and keep my covenant, you shall be my treasured possession out of all the peoples. Indeed, the whole earth is mine, but you shall be for me a priestly kingdom and a holy nation. These are the words that you shall speak to the Israelites.’</a:t>
            </a:r>
            <a:endParaRPr lang="en-GB" dirty="0"/>
          </a:p>
        </p:txBody>
      </p:sp>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Exodus 19:3-6</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Then Moses went up to God; the </a:t>
            </a:r>
            <a:r>
              <a:rPr lang="en-GB" cap="small" dirty="0" smtClean="0"/>
              <a:t>Lord</a:t>
            </a:r>
            <a:r>
              <a:rPr lang="en-GB" dirty="0" smtClean="0"/>
              <a:t> called to him from the mountain, saying, ‘Thus you shall say to the house of Jacob, and tell the Israelites: </a:t>
            </a:r>
            <a:r>
              <a:rPr lang="en-GB" dirty="0" smtClean="0">
                <a:solidFill>
                  <a:srgbClr val="7030A0"/>
                </a:solidFill>
              </a:rPr>
              <a:t>You have seen what I did to the Egyptians, and how I bore you on eagles’ wings and brought you to myself. </a:t>
            </a:r>
            <a:r>
              <a:rPr lang="en-GB" dirty="0" smtClean="0"/>
              <a:t>Now therefore, if you obey my voice and keep my covenant, </a:t>
            </a:r>
            <a:r>
              <a:rPr lang="en-GB" dirty="0" smtClean="0">
                <a:solidFill>
                  <a:srgbClr val="7030A0"/>
                </a:solidFill>
              </a:rPr>
              <a:t>you shall be my treasured possession out of all the peoples. </a:t>
            </a:r>
            <a:r>
              <a:rPr lang="en-GB" dirty="0" smtClean="0"/>
              <a:t>Indeed, the whole earth is mine, but you shall be for me </a:t>
            </a:r>
            <a:r>
              <a:rPr lang="en-GB" dirty="0" smtClean="0">
                <a:solidFill>
                  <a:srgbClr val="7030A0"/>
                </a:solidFill>
              </a:rPr>
              <a:t>a priestly kingdom and a holy nation</a:t>
            </a:r>
            <a:r>
              <a:rPr lang="en-GB" dirty="0" smtClean="0"/>
              <a:t>. These are the words that you shall speak to the Israelites.’</a:t>
            </a:r>
            <a:endParaRPr lang="en-GB" dirty="0"/>
          </a:p>
        </p:txBody>
      </p:sp>
    </p:spTree>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Law is Good News (Exodus 20)</a:t>
            </a:r>
            <a:endParaRPr lang="en-GB" dirty="0"/>
          </a:p>
        </p:txBody>
      </p:sp>
      <p:pic>
        <p:nvPicPr>
          <p:cNvPr id="4" name="Content Placeholder 3" descr="Israel.jpg"/>
          <p:cNvPicPr>
            <a:picLocks noGrp="1" noChangeAspect="1"/>
          </p:cNvPicPr>
          <p:nvPr>
            <p:ph idx="1"/>
          </p:nvPr>
        </p:nvPicPr>
        <p:blipFill>
          <a:blip r:embed="rId3" cstate="print"/>
          <a:stretch>
            <a:fillRect/>
          </a:stretch>
        </p:blipFill>
        <p:spPr>
          <a:xfrm>
            <a:off x="7020272" y="3836922"/>
            <a:ext cx="1919858" cy="2563109"/>
          </a:xfrm>
        </p:spPr>
      </p:pic>
      <p:sp>
        <p:nvSpPr>
          <p:cNvPr id="5" name="Rectangle 4"/>
          <p:cNvSpPr/>
          <p:nvPr/>
        </p:nvSpPr>
        <p:spPr>
          <a:xfrm>
            <a:off x="833415" y="2348880"/>
            <a:ext cx="5767925" cy="707886"/>
          </a:xfrm>
          <a:prstGeom prst="rect">
            <a:avLst/>
          </a:prstGeom>
          <a:noFill/>
        </p:spPr>
        <p:txBody>
          <a:bodyPr wrap="non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Sign of covenant</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God lives with Israel</a:t>
            </a:r>
            <a:endParaRPr lang="en-GB" dirty="0"/>
          </a:p>
        </p:txBody>
      </p:sp>
      <p:sp>
        <p:nvSpPr>
          <p:cNvPr id="3" name="Content Placeholder 2"/>
          <p:cNvSpPr>
            <a:spLocks noGrp="1"/>
          </p:cNvSpPr>
          <p:nvPr>
            <p:ph idx="1"/>
          </p:nvPr>
        </p:nvSpPr>
        <p:spPr/>
        <p:txBody>
          <a:bodyPr/>
          <a:lstStyle/>
          <a:p>
            <a:r>
              <a:rPr lang="en-GB" dirty="0" smtClean="0"/>
              <a:t>Building the Tabernacle</a:t>
            </a:r>
          </a:p>
          <a:p>
            <a:endParaRPr lang="en-GB" dirty="0" smtClean="0"/>
          </a:p>
          <a:p>
            <a:r>
              <a:rPr lang="en-GB" dirty="0" smtClean="0"/>
              <a:t>Intricate detail</a:t>
            </a:r>
          </a:p>
          <a:p>
            <a:endParaRPr lang="en-GB" dirty="0" smtClean="0"/>
          </a:p>
          <a:p>
            <a:r>
              <a:rPr lang="en-GB" dirty="0" smtClean="0"/>
              <a:t>God journeys with his people</a:t>
            </a:r>
            <a:endParaRPr lang="en-GB" dirty="0"/>
          </a:p>
        </p:txBody>
      </p:sp>
      <p:pic>
        <p:nvPicPr>
          <p:cNvPr id="4" name="Picture 3" descr="tabernacle.jpg"/>
          <p:cNvPicPr>
            <a:picLocks noChangeAspect="1"/>
          </p:cNvPicPr>
          <p:nvPr/>
        </p:nvPicPr>
        <p:blipFill>
          <a:blip r:embed="rId2" cstate="print"/>
          <a:stretch>
            <a:fillRect/>
          </a:stretch>
        </p:blipFill>
        <p:spPr>
          <a:xfrm>
            <a:off x="5557139" y="3429000"/>
            <a:ext cx="3290685" cy="2681908"/>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Golden Calf</a:t>
            </a:r>
            <a:endParaRPr lang="en-GB" dirty="0"/>
          </a:p>
        </p:txBody>
      </p:sp>
      <p:sp>
        <p:nvSpPr>
          <p:cNvPr id="3" name="Content Placeholder 2"/>
          <p:cNvSpPr>
            <a:spLocks noGrp="1"/>
          </p:cNvSpPr>
          <p:nvPr>
            <p:ph idx="1"/>
          </p:nvPr>
        </p:nvSpPr>
        <p:spPr>
          <a:xfrm>
            <a:off x="467544" y="2132856"/>
            <a:ext cx="8229600" cy="4325112"/>
          </a:xfrm>
        </p:spPr>
        <p:txBody>
          <a:bodyPr/>
          <a:lstStyle/>
          <a:p>
            <a:r>
              <a:rPr lang="en-GB" dirty="0" smtClean="0"/>
              <a:t>Human initiative (rather than divine)</a:t>
            </a:r>
          </a:p>
          <a:p>
            <a:pPr>
              <a:buNone/>
            </a:pPr>
            <a:endParaRPr lang="en-GB" dirty="0" smtClean="0"/>
          </a:p>
          <a:p>
            <a:r>
              <a:rPr lang="en-GB" dirty="0" smtClean="0"/>
              <a:t>Materials demanded (rather than willingly given)</a:t>
            </a:r>
          </a:p>
          <a:p>
            <a:endParaRPr lang="en-GB" dirty="0" smtClean="0"/>
          </a:p>
          <a:p>
            <a:r>
              <a:rPr lang="en-GB" dirty="0" smtClean="0"/>
              <a:t>A quick botch job (rather than intricate in detail)</a:t>
            </a:r>
          </a:p>
          <a:p>
            <a:pPr>
              <a:buNone/>
            </a:pPr>
            <a:endParaRPr lang="en-GB" dirty="0" smtClean="0"/>
          </a:p>
          <a:p>
            <a:r>
              <a:rPr lang="en-GB" dirty="0" smtClean="0"/>
              <a:t>Have an idol that cannot act or speak (rather than one who intervenes)</a:t>
            </a:r>
          </a:p>
          <a:p>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Leviticus: a regulated life</a:t>
            </a:r>
            <a:endParaRPr lang="en-GB" dirty="0"/>
          </a:p>
        </p:txBody>
      </p:sp>
      <p:pic>
        <p:nvPicPr>
          <p:cNvPr id="4" name="Content Placeholder 3" descr="Jewish feasts.jpg"/>
          <p:cNvPicPr>
            <a:picLocks noGrp="1" noChangeAspect="1"/>
          </p:cNvPicPr>
          <p:nvPr>
            <p:ph idx="1"/>
          </p:nvPr>
        </p:nvPicPr>
        <p:blipFill>
          <a:blip r:embed="rId3" cstate="print"/>
          <a:stretch>
            <a:fillRect/>
          </a:stretch>
        </p:blipFill>
        <p:spPr>
          <a:xfrm>
            <a:off x="1689100" y="2249488"/>
            <a:ext cx="5765800" cy="4324350"/>
          </a:xfrm>
        </p:spPr>
      </p:pic>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Numbers: Moving towards the Land</a:t>
            </a:r>
            <a:endParaRPr lang="en-GB" dirty="0"/>
          </a:p>
        </p:txBody>
      </p:sp>
      <p:sp>
        <p:nvSpPr>
          <p:cNvPr id="3" name="Content Placeholder 2"/>
          <p:cNvSpPr>
            <a:spLocks noGrp="1"/>
          </p:cNvSpPr>
          <p:nvPr>
            <p:ph idx="1"/>
          </p:nvPr>
        </p:nvSpPr>
        <p:spPr/>
        <p:txBody>
          <a:bodyPr/>
          <a:lstStyle/>
          <a:p>
            <a:r>
              <a:rPr lang="en-GB" dirty="0" smtClean="0"/>
              <a:t>There be giants in the land</a:t>
            </a:r>
          </a:p>
          <a:p>
            <a:r>
              <a:rPr lang="en-GB" dirty="0" smtClean="0"/>
              <a:t>We can take it in God’s strength</a:t>
            </a:r>
          </a:p>
          <a:p>
            <a:r>
              <a:rPr lang="en-GB" dirty="0" smtClean="0"/>
              <a:t>Refusal</a:t>
            </a:r>
          </a:p>
          <a:p>
            <a:r>
              <a:rPr lang="en-GB" dirty="0" smtClean="0"/>
              <a:t>Destruction and Intercession</a:t>
            </a:r>
          </a:p>
          <a:p>
            <a:r>
              <a:rPr lang="en-GB" dirty="0" smtClean="0"/>
              <a:t>Wilderness</a:t>
            </a:r>
          </a:p>
          <a:p>
            <a:endParaRPr lang="en-GB" dirty="0" smtClean="0"/>
          </a:p>
          <a:p>
            <a:endParaRPr lang="en-GB" dirty="0"/>
          </a:p>
        </p:txBody>
      </p:sp>
      <p:pic>
        <p:nvPicPr>
          <p:cNvPr id="4" name="Picture 3" descr="Joshua and Caleb.jpg"/>
          <p:cNvPicPr>
            <a:picLocks noChangeAspect="1"/>
          </p:cNvPicPr>
          <p:nvPr/>
        </p:nvPicPr>
        <p:blipFill>
          <a:blip r:embed="rId2" cstate="print"/>
          <a:stretch>
            <a:fillRect/>
          </a:stretch>
        </p:blipFill>
        <p:spPr>
          <a:xfrm>
            <a:off x="4139952" y="4221088"/>
            <a:ext cx="4445429" cy="2104170"/>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Deuteronomy </a:t>
            </a:r>
            <a:endParaRPr lang="en-GB" dirty="0"/>
          </a:p>
        </p:txBody>
      </p:sp>
      <p:pic>
        <p:nvPicPr>
          <p:cNvPr id="4" name="Content Placeholder 3" descr="moses.jpg"/>
          <p:cNvPicPr>
            <a:picLocks noGrp="1" noChangeAspect="1"/>
          </p:cNvPicPr>
          <p:nvPr>
            <p:ph idx="1"/>
          </p:nvPr>
        </p:nvPicPr>
        <p:blipFill>
          <a:blip r:embed="rId2" cstate="print"/>
          <a:stretch>
            <a:fillRect/>
          </a:stretch>
        </p:blipFill>
        <p:spPr>
          <a:xfrm>
            <a:off x="1979712" y="2420888"/>
            <a:ext cx="4752528" cy="3807963"/>
          </a:xfrm>
        </p:spPr>
      </p:pic>
    </p:spTree>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Joshua and Jericho</a:t>
            </a:r>
            <a:endParaRPr lang="en-GB" dirty="0"/>
          </a:p>
        </p:txBody>
      </p:sp>
      <p:pic>
        <p:nvPicPr>
          <p:cNvPr id="4" name="Content Placeholder 3" descr="rahab.jpg"/>
          <p:cNvPicPr>
            <a:picLocks noGrp="1" noChangeAspect="1"/>
          </p:cNvPicPr>
          <p:nvPr>
            <p:ph idx="1"/>
          </p:nvPr>
        </p:nvPicPr>
        <p:blipFill>
          <a:blip r:embed="rId3" cstate="print"/>
          <a:stretch>
            <a:fillRect/>
          </a:stretch>
        </p:blipFill>
        <p:spPr>
          <a:xfrm>
            <a:off x="4932040" y="2276872"/>
            <a:ext cx="3313956" cy="4324350"/>
          </a:xfr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Judges: Loving and Forsaking</a:t>
            </a:r>
            <a:endParaRPr lang="en-GB" dirty="0"/>
          </a:p>
        </p:txBody>
      </p:sp>
      <p:pic>
        <p:nvPicPr>
          <p:cNvPr id="4" name="Content Placeholder 3" descr="Gideon.jpg"/>
          <p:cNvPicPr>
            <a:picLocks noGrp="1" noChangeAspect="1"/>
          </p:cNvPicPr>
          <p:nvPr>
            <p:ph idx="1"/>
          </p:nvPr>
        </p:nvPicPr>
        <p:blipFill>
          <a:blip r:embed="rId2" cstate="print"/>
          <a:stretch>
            <a:fillRect/>
          </a:stretch>
        </p:blipFill>
        <p:spPr>
          <a:xfrm>
            <a:off x="899592" y="2492896"/>
            <a:ext cx="2466975" cy="1847850"/>
          </a:xfrm>
        </p:spPr>
      </p:pic>
      <p:pic>
        <p:nvPicPr>
          <p:cNvPr id="5" name="Picture 4" descr="tent peg.jpg"/>
          <p:cNvPicPr>
            <a:picLocks noChangeAspect="1"/>
          </p:cNvPicPr>
          <p:nvPr/>
        </p:nvPicPr>
        <p:blipFill>
          <a:blip r:embed="rId3" cstate="print"/>
          <a:stretch>
            <a:fillRect/>
          </a:stretch>
        </p:blipFill>
        <p:spPr>
          <a:xfrm>
            <a:off x="2987824" y="4581128"/>
            <a:ext cx="2524125" cy="1809750"/>
          </a:xfrm>
          <a:prstGeom prst="rect">
            <a:avLst/>
          </a:prstGeom>
        </p:spPr>
      </p:pic>
      <p:pic>
        <p:nvPicPr>
          <p:cNvPr id="6" name="Picture 5" descr="samson.jpg"/>
          <p:cNvPicPr>
            <a:picLocks noChangeAspect="1"/>
          </p:cNvPicPr>
          <p:nvPr/>
        </p:nvPicPr>
        <p:blipFill>
          <a:blip r:embed="rId4" cstate="print"/>
          <a:stretch>
            <a:fillRect/>
          </a:stretch>
        </p:blipFill>
        <p:spPr>
          <a:xfrm>
            <a:off x="5796136" y="2420888"/>
            <a:ext cx="1914525" cy="2381250"/>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Monarchy </a:t>
            </a:r>
            <a:endParaRPr lang="en-GB" dirty="0"/>
          </a:p>
        </p:txBody>
      </p:sp>
      <p:pic>
        <p:nvPicPr>
          <p:cNvPr id="4" name="Content Placeholder 3" descr="Eli and Samuel.jpg"/>
          <p:cNvPicPr>
            <a:picLocks noGrp="1" noChangeAspect="1"/>
          </p:cNvPicPr>
          <p:nvPr>
            <p:ph idx="1"/>
          </p:nvPr>
        </p:nvPicPr>
        <p:blipFill>
          <a:blip r:embed="rId2" cstate="print"/>
          <a:stretch>
            <a:fillRect/>
          </a:stretch>
        </p:blipFill>
        <p:spPr>
          <a:xfrm>
            <a:off x="1115616" y="2492896"/>
            <a:ext cx="2808312" cy="3538474"/>
          </a:xfrm>
        </p:spPr>
      </p:pic>
      <p:pic>
        <p:nvPicPr>
          <p:cNvPr id="5" name="Picture 4" descr="SaulAnointedKing.jpg"/>
          <p:cNvPicPr>
            <a:picLocks noChangeAspect="1"/>
          </p:cNvPicPr>
          <p:nvPr/>
        </p:nvPicPr>
        <p:blipFill>
          <a:blip r:embed="rId3" cstate="print"/>
          <a:stretch>
            <a:fillRect/>
          </a:stretch>
        </p:blipFill>
        <p:spPr>
          <a:xfrm>
            <a:off x="4716016" y="2420888"/>
            <a:ext cx="3375737" cy="3717031"/>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Story of David</a:t>
            </a:r>
            <a:endParaRPr lang="en-GB" dirty="0"/>
          </a:p>
        </p:txBody>
      </p:sp>
      <p:pic>
        <p:nvPicPr>
          <p:cNvPr id="4" name="Content Placeholder 3" descr="david slays goliath.jpg"/>
          <p:cNvPicPr>
            <a:picLocks noGrp="1" noChangeAspect="1"/>
          </p:cNvPicPr>
          <p:nvPr>
            <p:ph idx="1"/>
          </p:nvPr>
        </p:nvPicPr>
        <p:blipFill>
          <a:blip r:embed="rId2" cstate="print"/>
          <a:stretch>
            <a:fillRect/>
          </a:stretch>
        </p:blipFill>
        <p:spPr>
          <a:xfrm>
            <a:off x="251520" y="2348880"/>
            <a:ext cx="1588280" cy="2020094"/>
          </a:xfrm>
        </p:spPr>
      </p:pic>
      <p:pic>
        <p:nvPicPr>
          <p:cNvPr id="5" name="Picture 4" descr="David_anointed.jpg"/>
          <p:cNvPicPr>
            <a:picLocks noChangeAspect="1"/>
          </p:cNvPicPr>
          <p:nvPr/>
        </p:nvPicPr>
        <p:blipFill>
          <a:blip r:embed="rId3" cstate="print"/>
          <a:stretch>
            <a:fillRect/>
          </a:stretch>
        </p:blipFill>
        <p:spPr>
          <a:xfrm>
            <a:off x="5508104" y="836712"/>
            <a:ext cx="2991594" cy="2980390"/>
          </a:xfrm>
          <a:prstGeom prst="rect">
            <a:avLst/>
          </a:prstGeom>
        </p:spPr>
      </p:pic>
      <p:pic>
        <p:nvPicPr>
          <p:cNvPr id="6" name="Picture 5" descr="david-and-bathsheba-.jpg"/>
          <p:cNvPicPr>
            <a:picLocks noChangeAspect="1"/>
          </p:cNvPicPr>
          <p:nvPr/>
        </p:nvPicPr>
        <p:blipFill>
          <a:blip r:embed="rId4" cstate="print"/>
          <a:stretch>
            <a:fillRect/>
          </a:stretch>
        </p:blipFill>
        <p:spPr>
          <a:xfrm>
            <a:off x="1907704" y="3645024"/>
            <a:ext cx="2769982" cy="2605782"/>
          </a:xfrm>
          <a:prstGeom prst="rect">
            <a:avLst/>
          </a:prstGeom>
        </p:spPr>
      </p:pic>
      <p:pic>
        <p:nvPicPr>
          <p:cNvPr id="7" name="Picture 6" descr="jonathan_and_david.jpg"/>
          <p:cNvPicPr>
            <a:picLocks noChangeAspect="1"/>
          </p:cNvPicPr>
          <p:nvPr/>
        </p:nvPicPr>
        <p:blipFill>
          <a:blip r:embed="rId5" cstate="print"/>
          <a:stretch>
            <a:fillRect/>
          </a:stretch>
        </p:blipFill>
        <p:spPr>
          <a:xfrm>
            <a:off x="5940152" y="3645024"/>
            <a:ext cx="2230626" cy="2708920"/>
          </a:xfrm>
          <a:prstGeom prst="rect">
            <a:avLst/>
          </a:prstGeom>
        </p:spPr>
      </p:pic>
      <p:pic>
        <p:nvPicPr>
          <p:cNvPr id="8" name="Picture 7" descr="sauls attempts to kill.jpg"/>
          <p:cNvPicPr>
            <a:picLocks noChangeAspect="1"/>
          </p:cNvPicPr>
          <p:nvPr/>
        </p:nvPicPr>
        <p:blipFill>
          <a:blip r:embed="rId6" cstate="print"/>
          <a:stretch>
            <a:fillRect/>
          </a:stretch>
        </p:blipFill>
        <p:spPr>
          <a:xfrm>
            <a:off x="2699792" y="2132856"/>
            <a:ext cx="2376264" cy="1737313"/>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Solomon </a:t>
            </a:r>
            <a:endParaRPr lang="en-GB" dirty="0"/>
          </a:p>
        </p:txBody>
      </p:sp>
      <p:pic>
        <p:nvPicPr>
          <p:cNvPr id="4" name="Content Placeholder 3" descr="solomon's wisdom.jpg"/>
          <p:cNvPicPr>
            <a:picLocks noGrp="1" noChangeAspect="1"/>
          </p:cNvPicPr>
          <p:nvPr>
            <p:ph idx="1"/>
          </p:nvPr>
        </p:nvPicPr>
        <p:blipFill>
          <a:blip r:embed="rId2" cstate="print"/>
          <a:stretch>
            <a:fillRect/>
          </a:stretch>
        </p:blipFill>
        <p:spPr>
          <a:xfrm>
            <a:off x="539552" y="2276872"/>
            <a:ext cx="3528392" cy="2529790"/>
          </a:xfrm>
        </p:spPr>
      </p:pic>
      <p:pic>
        <p:nvPicPr>
          <p:cNvPr id="5" name="Picture 4" descr="Solomon_Assembley-01.jpg"/>
          <p:cNvPicPr>
            <a:picLocks noChangeAspect="1"/>
          </p:cNvPicPr>
          <p:nvPr/>
        </p:nvPicPr>
        <p:blipFill>
          <a:blip r:embed="rId3" cstate="print"/>
          <a:stretch>
            <a:fillRect/>
          </a:stretch>
        </p:blipFill>
        <p:spPr>
          <a:xfrm>
            <a:off x="4932040" y="1196752"/>
            <a:ext cx="3456384" cy="4649844"/>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rael and judah.png"/>
          <p:cNvPicPr>
            <a:picLocks noChangeAspect="1"/>
          </p:cNvPicPr>
          <p:nvPr/>
        </p:nvPicPr>
        <p:blipFill>
          <a:blip r:embed="rId2" cstate="print"/>
          <a:stretch>
            <a:fillRect/>
          </a:stretch>
        </p:blipFill>
        <p:spPr>
          <a:xfrm>
            <a:off x="2411760" y="1196752"/>
            <a:ext cx="4446814" cy="4769768"/>
          </a:xfrm>
          <a:prstGeom prst="rect">
            <a:avLst/>
          </a:prstGeom>
        </p:spPr>
      </p:pic>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bylon exile map.jpg"/>
          <p:cNvPicPr>
            <a:picLocks noChangeAspect="1"/>
          </p:cNvPicPr>
          <p:nvPr/>
        </p:nvPicPr>
        <p:blipFill>
          <a:blip r:embed="rId2" cstate="print"/>
          <a:stretch>
            <a:fillRect/>
          </a:stretch>
        </p:blipFill>
        <p:spPr>
          <a:xfrm>
            <a:off x="1403648" y="1484784"/>
            <a:ext cx="6385322" cy="4236116"/>
          </a:xfrm>
          <a:prstGeom prst="rect">
            <a:avLst/>
          </a:prstGeom>
        </p:spPr>
      </p:pic>
    </p:spTree>
  </p:cSld>
  <p:clrMapOvr>
    <a:masterClrMapping/>
  </p:clrMapOvr>
  <p:transition spd="med">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Exile </a:t>
            </a:r>
            <a:endParaRPr lang="en-GB" dirty="0"/>
          </a:p>
        </p:txBody>
      </p:sp>
      <p:pic>
        <p:nvPicPr>
          <p:cNvPr id="4" name="Content Placeholder 3" descr="timeline.gif"/>
          <p:cNvPicPr>
            <a:picLocks noGrp="1" noChangeAspect="1"/>
          </p:cNvPicPr>
          <p:nvPr>
            <p:ph idx="1"/>
          </p:nvPr>
        </p:nvPicPr>
        <p:blipFill>
          <a:blip r:embed="rId2" cstate="print"/>
          <a:stretch>
            <a:fillRect/>
          </a:stretch>
        </p:blipFill>
        <p:spPr>
          <a:xfrm>
            <a:off x="1342139" y="2249488"/>
            <a:ext cx="6459721" cy="4324350"/>
          </a:xfrm>
        </p:spPr>
      </p:pic>
    </p:spTree>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Daniel’s story</a:t>
            </a:r>
            <a:endParaRPr lang="en-GB" dirty="0"/>
          </a:p>
        </p:txBody>
      </p:sp>
      <p:pic>
        <p:nvPicPr>
          <p:cNvPr id="4" name="Content Placeholder 3" descr="Danielandthelionsden.jpg"/>
          <p:cNvPicPr>
            <a:picLocks noGrp="1" noChangeAspect="1"/>
          </p:cNvPicPr>
          <p:nvPr>
            <p:ph idx="1"/>
          </p:nvPr>
        </p:nvPicPr>
        <p:blipFill>
          <a:blip r:embed="rId2" cstate="print"/>
          <a:stretch>
            <a:fillRect/>
          </a:stretch>
        </p:blipFill>
        <p:spPr>
          <a:xfrm>
            <a:off x="251520" y="2060848"/>
            <a:ext cx="2952328" cy="1959943"/>
          </a:xfrm>
        </p:spPr>
      </p:pic>
      <p:pic>
        <p:nvPicPr>
          <p:cNvPr id="5" name="Picture 4" descr="Daniel and his friends.jpg"/>
          <p:cNvPicPr>
            <a:picLocks noChangeAspect="1"/>
          </p:cNvPicPr>
          <p:nvPr/>
        </p:nvPicPr>
        <p:blipFill>
          <a:blip r:embed="rId3" cstate="print"/>
          <a:stretch>
            <a:fillRect/>
          </a:stretch>
        </p:blipFill>
        <p:spPr>
          <a:xfrm>
            <a:off x="2627784" y="4581128"/>
            <a:ext cx="3096344" cy="1933575"/>
          </a:xfrm>
          <a:prstGeom prst="rect">
            <a:avLst/>
          </a:prstGeom>
        </p:spPr>
      </p:pic>
      <p:pic>
        <p:nvPicPr>
          <p:cNvPr id="6" name="Picture 5" descr="mene mene.jpg"/>
          <p:cNvPicPr>
            <a:picLocks noChangeAspect="1"/>
          </p:cNvPicPr>
          <p:nvPr/>
        </p:nvPicPr>
        <p:blipFill>
          <a:blip r:embed="rId4" cstate="print"/>
          <a:stretch>
            <a:fillRect/>
          </a:stretch>
        </p:blipFill>
        <p:spPr>
          <a:xfrm>
            <a:off x="4067944" y="1412776"/>
            <a:ext cx="3160776" cy="2499360"/>
          </a:xfrm>
          <a:prstGeom prst="rect">
            <a:avLst/>
          </a:prstGeom>
        </p:spPr>
      </p:pic>
      <p:pic>
        <p:nvPicPr>
          <p:cNvPr id="7" name="Picture 6" descr="daniel and neb.png"/>
          <p:cNvPicPr>
            <a:picLocks noChangeAspect="1"/>
          </p:cNvPicPr>
          <p:nvPr/>
        </p:nvPicPr>
        <p:blipFill>
          <a:blip r:embed="rId5" cstate="print"/>
          <a:stretch>
            <a:fillRect/>
          </a:stretch>
        </p:blipFill>
        <p:spPr>
          <a:xfrm>
            <a:off x="5722197" y="3861048"/>
            <a:ext cx="3421803" cy="2635052"/>
          </a:xfrm>
          <a:prstGeom prst="rect">
            <a:avLst/>
          </a:prstGeom>
        </p:spPr>
      </p:pic>
      <p:pic>
        <p:nvPicPr>
          <p:cNvPr id="8" name="Picture 7" descr="daniel distinctive.jpg"/>
          <p:cNvPicPr>
            <a:picLocks noChangeAspect="1"/>
          </p:cNvPicPr>
          <p:nvPr/>
        </p:nvPicPr>
        <p:blipFill>
          <a:blip r:embed="rId6" cstate="print"/>
          <a:stretch>
            <a:fillRect/>
          </a:stretch>
        </p:blipFill>
        <p:spPr>
          <a:xfrm>
            <a:off x="179512" y="4365104"/>
            <a:ext cx="2638425" cy="2304256"/>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Esther’s Story</a:t>
            </a:r>
            <a:endParaRPr lang="en-GB" dirty="0"/>
          </a:p>
        </p:txBody>
      </p:sp>
      <p:pic>
        <p:nvPicPr>
          <p:cNvPr id="4" name="Content Placeholder 3" descr="esther and mordecai.jpg"/>
          <p:cNvPicPr>
            <a:picLocks noGrp="1" noChangeAspect="1"/>
          </p:cNvPicPr>
          <p:nvPr>
            <p:ph idx="1"/>
          </p:nvPr>
        </p:nvPicPr>
        <p:blipFill>
          <a:blip r:embed="rId2" cstate="print"/>
          <a:stretch>
            <a:fillRect/>
          </a:stretch>
        </p:blipFill>
        <p:spPr>
          <a:xfrm>
            <a:off x="395536" y="2132856"/>
            <a:ext cx="3048123" cy="1992710"/>
          </a:xfrm>
        </p:spPr>
      </p:pic>
      <p:pic>
        <p:nvPicPr>
          <p:cNvPr id="5" name="Picture 4" descr="esther and the king.jpg"/>
          <p:cNvPicPr>
            <a:picLocks noChangeAspect="1"/>
          </p:cNvPicPr>
          <p:nvPr/>
        </p:nvPicPr>
        <p:blipFill>
          <a:blip r:embed="rId3" cstate="print"/>
          <a:stretch>
            <a:fillRect/>
          </a:stretch>
        </p:blipFill>
        <p:spPr>
          <a:xfrm>
            <a:off x="4139952" y="764704"/>
            <a:ext cx="4285488" cy="2602992"/>
          </a:xfrm>
          <a:prstGeom prst="rect">
            <a:avLst/>
          </a:prstGeom>
        </p:spPr>
      </p:pic>
      <p:pic>
        <p:nvPicPr>
          <p:cNvPr id="6" name="Picture 5" descr="esther, haman and king.png"/>
          <p:cNvPicPr>
            <a:picLocks noChangeAspect="1"/>
          </p:cNvPicPr>
          <p:nvPr/>
        </p:nvPicPr>
        <p:blipFill>
          <a:blip r:embed="rId4" cstate="print"/>
          <a:stretch>
            <a:fillRect/>
          </a:stretch>
        </p:blipFill>
        <p:spPr>
          <a:xfrm>
            <a:off x="467544" y="4509120"/>
            <a:ext cx="3312368" cy="2224364"/>
          </a:xfrm>
          <a:prstGeom prst="rect">
            <a:avLst/>
          </a:prstGeom>
        </p:spPr>
      </p:pic>
      <p:pic>
        <p:nvPicPr>
          <p:cNvPr id="7" name="Picture 6" descr="Mordecai and Haman.jpg"/>
          <p:cNvPicPr>
            <a:picLocks noChangeAspect="1"/>
          </p:cNvPicPr>
          <p:nvPr/>
        </p:nvPicPr>
        <p:blipFill>
          <a:blip r:embed="rId5" cstate="print"/>
          <a:stretch>
            <a:fillRect/>
          </a:stretch>
        </p:blipFill>
        <p:spPr>
          <a:xfrm>
            <a:off x="4644008" y="3501008"/>
            <a:ext cx="2808312" cy="2866757"/>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Ezra and Nehemiah</a:t>
            </a:r>
            <a:endParaRPr lang="en-GB" dirty="0"/>
          </a:p>
        </p:txBody>
      </p:sp>
      <p:pic>
        <p:nvPicPr>
          <p:cNvPr id="4" name="Content Placeholder 3" descr="Ezra_Nehemiah.jpg"/>
          <p:cNvPicPr>
            <a:picLocks noGrp="1" noChangeAspect="1"/>
          </p:cNvPicPr>
          <p:nvPr>
            <p:ph idx="1"/>
          </p:nvPr>
        </p:nvPicPr>
        <p:blipFill>
          <a:blip r:embed="rId2" cstate="print"/>
          <a:stretch>
            <a:fillRect/>
          </a:stretch>
        </p:blipFill>
        <p:spPr>
          <a:xfrm>
            <a:off x="1403648" y="2204864"/>
            <a:ext cx="6408712" cy="3901108"/>
          </a:xfrm>
        </p:spPr>
      </p:pic>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Prophets</a:t>
            </a:r>
            <a:endParaRPr lang="en-GB" dirty="0"/>
          </a:p>
        </p:txBody>
      </p:sp>
      <p:pic>
        <p:nvPicPr>
          <p:cNvPr id="6" name="Content Placeholder 5" descr="list of prophets.png"/>
          <p:cNvPicPr>
            <a:picLocks noGrp="1" noChangeAspect="1"/>
          </p:cNvPicPr>
          <p:nvPr>
            <p:ph idx="1"/>
          </p:nvPr>
        </p:nvPicPr>
        <p:blipFill>
          <a:blip r:embed="rId2" cstate="print"/>
          <a:stretch>
            <a:fillRect/>
          </a:stretch>
        </p:blipFill>
        <p:spPr>
          <a:xfrm>
            <a:off x="1115616" y="2564904"/>
            <a:ext cx="6562904" cy="2921174"/>
          </a:xfrm>
        </p:spPr>
      </p:pic>
    </p:spTree>
  </p:cSld>
  <p:clrMapOvr>
    <a:masterClrMapping/>
  </p:clrMapOvr>
  <p:transition spd="med">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did they do?</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Often part of the establishment</a:t>
            </a:r>
          </a:p>
          <a:p>
            <a:pPr lvl="2"/>
            <a:r>
              <a:rPr lang="en-GB" dirty="0" smtClean="0"/>
              <a:t>Isaiah’s vision takes place in the Temple</a:t>
            </a:r>
          </a:p>
          <a:p>
            <a:pPr lvl="2">
              <a:buNone/>
            </a:pPr>
            <a:endParaRPr lang="en-GB" dirty="0" smtClean="0"/>
          </a:p>
          <a:p>
            <a:r>
              <a:rPr lang="en-GB" dirty="0" smtClean="0"/>
              <a:t>Even then had uncomfortable messages to give</a:t>
            </a:r>
          </a:p>
          <a:p>
            <a:pPr lvl="2"/>
            <a:r>
              <a:rPr lang="en-GB" dirty="0" smtClean="0"/>
              <a:t>Nathan to David, Jeremiah to Jerusalem</a:t>
            </a:r>
          </a:p>
          <a:p>
            <a:r>
              <a:rPr lang="en-GB" dirty="0" smtClean="0"/>
              <a:t>The message often called Israel and Judah back to acting as the people of God</a:t>
            </a:r>
          </a:p>
          <a:p>
            <a:pPr lvl="2"/>
            <a:r>
              <a:rPr lang="en-GB" dirty="0" smtClean="0"/>
              <a:t>What does the Lord require of you?</a:t>
            </a:r>
          </a:p>
          <a:p>
            <a:pPr lvl="2"/>
            <a:r>
              <a:rPr lang="en-GB" dirty="0" smtClean="0"/>
              <a:t>He has told you, O mortal, what is good;</a:t>
            </a:r>
            <a:br>
              <a:rPr lang="en-GB" dirty="0" smtClean="0"/>
            </a:br>
            <a:r>
              <a:rPr lang="en-GB" dirty="0" smtClean="0"/>
              <a:t>and what does the </a:t>
            </a:r>
            <a:r>
              <a:rPr lang="en-GB" cap="small" dirty="0" smtClean="0"/>
              <a:t>Lord</a:t>
            </a:r>
            <a:r>
              <a:rPr lang="en-GB" dirty="0" smtClean="0"/>
              <a:t> require of you</a:t>
            </a:r>
            <a:br>
              <a:rPr lang="en-GB" dirty="0" smtClean="0"/>
            </a:br>
            <a:r>
              <a:rPr lang="en-GB" dirty="0" smtClean="0"/>
              <a:t>but to do justice, and to love kindness,</a:t>
            </a:r>
            <a:br>
              <a:rPr lang="en-GB" dirty="0" smtClean="0"/>
            </a:br>
            <a:r>
              <a:rPr lang="en-GB" dirty="0" smtClean="0"/>
              <a:t>and to walk humbly with your God?</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to="" calcmode="lin" valueType="num">
                                      <p:cBhvr>
                                        <p:cTn id="15" dur="1" fill="hold"/>
                                        <p:tgtEl>
                                          <p:spTgt spid="3">
                                            <p:txEl>
                                              <p:pRg st="3" end="3"/>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to="" calcmode="lin" valueType="num">
                                      <p:cBhvr>
                                        <p:cTn id="18" dur="1" fill="hold"/>
                                        <p:tgtEl>
                                          <p:spTgt spid="3">
                                            <p:txEl>
                                              <p:pRg st="4" end="4"/>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to="" calcmode="lin" valueType="num">
                                      <p:cBhvr>
                                        <p:cTn id="23" dur="1" fill="hold"/>
                                        <p:tgtEl>
                                          <p:spTgt spid="3">
                                            <p:txEl>
                                              <p:pRg st="5" end="5"/>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 to="" calcmode="lin" valueType="num">
                                      <p:cBhvr>
                                        <p:cTn id="26" dur="1" fill="hold"/>
                                        <p:tgtEl>
                                          <p:spTgt spid="3">
                                            <p:txEl>
                                              <p:pRg st="6" end="6"/>
                                            </p:txEl>
                                          </p:spTgt>
                                        </p:tgtEl>
                                        <p:attrNameLst>
                                          <p:attrName/>
                                        </p:attrNameLst>
                                      </p:cBhvr>
                                    </p:anim>
                                  </p:childTnLst>
                                </p:cTn>
                              </p:par>
                              <p:par>
                                <p:cTn id="27" presetID="24"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to="" calcmode="lin" valueType="num">
                                      <p:cBhvr>
                                        <p:cTn id="29" dur="1" fill="hold"/>
                                        <p:tgtEl>
                                          <p:spTgt spid="3">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was their message for?</a:t>
            </a:r>
            <a:endParaRPr lang="en-GB" dirty="0"/>
          </a:p>
        </p:txBody>
      </p:sp>
      <p:sp>
        <p:nvSpPr>
          <p:cNvPr id="3" name="Content Placeholder 2"/>
          <p:cNvSpPr>
            <a:spLocks noGrp="1"/>
          </p:cNvSpPr>
          <p:nvPr>
            <p:ph idx="1"/>
          </p:nvPr>
        </p:nvSpPr>
        <p:spPr/>
        <p:txBody>
          <a:bodyPr/>
          <a:lstStyle/>
          <a:p>
            <a:r>
              <a:rPr lang="en-GB" dirty="0" smtClean="0"/>
              <a:t>The Prophets both </a:t>
            </a:r>
            <a:r>
              <a:rPr lang="en-GB" dirty="0" err="1" smtClean="0"/>
              <a:t>forthtold</a:t>
            </a:r>
            <a:r>
              <a:rPr lang="en-GB" dirty="0" smtClean="0"/>
              <a:t> and foretold</a:t>
            </a:r>
          </a:p>
          <a:p>
            <a:endParaRPr lang="en-GB" dirty="0" smtClean="0"/>
          </a:p>
          <a:p>
            <a:r>
              <a:rPr lang="en-GB" dirty="0" err="1" smtClean="0"/>
              <a:t>Forthtelling</a:t>
            </a:r>
            <a:r>
              <a:rPr lang="en-GB" dirty="0" smtClean="0"/>
              <a:t> is proclaiming to a contemporary situation. </a:t>
            </a:r>
          </a:p>
          <a:p>
            <a:endParaRPr lang="en-GB" dirty="0" smtClean="0"/>
          </a:p>
          <a:p>
            <a:r>
              <a:rPr lang="en-GB" dirty="0" smtClean="0"/>
              <a:t>Foretelling is making a prediction of the future; usually about hope that is to come</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Minor Prophets</a:t>
            </a:r>
            <a:endParaRPr lang="en-GB" dirty="0"/>
          </a:p>
        </p:txBody>
      </p:sp>
      <p:pic>
        <p:nvPicPr>
          <p:cNvPr id="4" name="Content Placeholder 3" descr="hulda-full.jpg"/>
          <p:cNvPicPr>
            <a:picLocks noGrp="1" noChangeAspect="1"/>
          </p:cNvPicPr>
          <p:nvPr>
            <p:ph idx="1"/>
          </p:nvPr>
        </p:nvPicPr>
        <p:blipFill>
          <a:blip r:embed="rId2" cstate="print"/>
          <a:stretch>
            <a:fillRect/>
          </a:stretch>
        </p:blipFill>
        <p:spPr>
          <a:xfrm>
            <a:off x="4644008" y="1988840"/>
            <a:ext cx="4229214" cy="4324350"/>
          </a:xfrm>
        </p:spPr>
      </p:pic>
      <p:pic>
        <p:nvPicPr>
          <p:cNvPr id="5" name="Picture 4" descr="Micaciah.jpg"/>
          <p:cNvPicPr>
            <a:picLocks noChangeAspect="1"/>
          </p:cNvPicPr>
          <p:nvPr/>
        </p:nvPicPr>
        <p:blipFill>
          <a:blip r:embed="rId3" cstate="print"/>
          <a:stretch>
            <a:fillRect/>
          </a:stretch>
        </p:blipFill>
        <p:spPr>
          <a:xfrm>
            <a:off x="179512" y="2708920"/>
            <a:ext cx="4299808" cy="2808312"/>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Major Prophets</a:t>
            </a:r>
            <a:endParaRPr lang="en-GB" dirty="0"/>
          </a:p>
        </p:txBody>
      </p:sp>
      <p:pic>
        <p:nvPicPr>
          <p:cNvPr id="4" name="Content Placeholder 3" descr="ezekiel.jpg"/>
          <p:cNvPicPr>
            <a:picLocks noGrp="1" noChangeAspect="1"/>
          </p:cNvPicPr>
          <p:nvPr>
            <p:ph idx="1"/>
          </p:nvPr>
        </p:nvPicPr>
        <p:blipFill>
          <a:blip r:embed="rId2" cstate="print"/>
          <a:stretch>
            <a:fillRect/>
          </a:stretch>
        </p:blipFill>
        <p:spPr>
          <a:xfrm>
            <a:off x="899592" y="2204864"/>
            <a:ext cx="3152775" cy="4267200"/>
          </a:xfrm>
        </p:spPr>
      </p:pic>
      <p:pic>
        <p:nvPicPr>
          <p:cNvPr id="5" name="Picture 4" descr="Isaiah.png"/>
          <p:cNvPicPr>
            <a:picLocks noChangeAspect="1"/>
          </p:cNvPicPr>
          <p:nvPr/>
        </p:nvPicPr>
        <p:blipFill>
          <a:blip r:embed="rId3" cstate="print"/>
          <a:stretch>
            <a:fillRect/>
          </a:stretch>
        </p:blipFill>
        <p:spPr>
          <a:xfrm>
            <a:off x="4499992" y="2708920"/>
            <a:ext cx="3941510" cy="2952328"/>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sther and the king.jpg"/>
          <p:cNvPicPr>
            <a:picLocks noChangeAspect="1"/>
          </p:cNvPicPr>
          <p:nvPr/>
        </p:nvPicPr>
        <p:blipFill>
          <a:blip r:embed="rId2" cstate="print"/>
          <a:stretch>
            <a:fillRect/>
          </a:stretch>
        </p:blipFill>
        <p:spPr>
          <a:xfrm>
            <a:off x="251520" y="836712"/>
            <a:ext cx="2625763" cy="1594880"/>
          </a:xfrm>
          <a:prstGeom prst="rect">
            <a:avLst/>
          </a:prstGeom>
        </p:spPr>
      </p:pic>
      <p:pic>
        <p:nvPicPr>
          <p:cNvPr id="3" name="Picture 2" descr="hulda-full.jpg"/>
          <p:cNvPicPr>
            <a:picLocks noChangeAspect="1"/>
          </p:cNvPicPr>
          <p:nvPr/>
        </p:nvPicPr>
        <p:blipFill>
          <a:blip r:embed="rId3" cstate="print"/>
          <a:stretch>
            <a:fillRect/>
          </a:stretch>
        </p:blipFill>
        <p:spPr>
          <a:xfrm>
            <a:off x="179512" y="2780928"/>
            <a:ext cx="2667756" cy="2727767"/>
          </a:xfrm>
          <a:prstGeom prst="rect">
            <a:avLst/>
          </a:prstGeom>
        </p:spPr>
      </p:pic>
      <p:pic>
        <p:nvPicPr>
          <p:cNvPr id="4" name="Picture 3" descr="moses placed in the water.jpg"/>
          <p:cNvPicPr>
            <a:picLocks noChangeAspect="1"/>
          </p:cNvPicPr>
          <p:nvPr/>
        </p:nvPicPr>
        <p:blipFill>
          <a:blip r:embed="rId4" cstate="print"/>
          <a:stretch>
            <a:fillRect/>
          </a:stretch>
        </p:blipFill>
        <p:spPr>
          <a:xfrm>
            <a:off x="2987824" y="908720"/>
            <a:ext cx="2486025" cy="1838325"/>
          </a:xfrm>
          <a:prstGeom prst="rect">
            <a:avLst/>
          </a:prstGeom>
        </p:spPr>
      </p:pic>
      <p:pic>
        <p:nvPicPr>
          <p:cNvPr id="5" name="Picture 4" descr="rahab.jpg"/>
          <p:cNvPicPr>
            <a:picLocks noChangeAspect="1"/>
          </p:cNvPicPr>
          <p:nvPr/>
        </p:nvPicPr>
        <p:blipFill>
          <a:blip r:embed="rId5" cstate="print"/>
          <a:stretch>
            <a:fillRect/>
          </a:stretch>
        </p:blipFill>
        <p:spPr>
          <a:xfrm>
            <a:off x="3203848" y="2780928"/>
            <a:ext cx="1584176" cy="1872208"/>
          </a:xfrm>
          <a:prstGeom prst="rect">
            <a:avLst/>
          </a:prstGeom>
        </p:spPr>
      </p:pic>
      <p:pic>
        <p:nvPicPr>
          <p:cNvPr id="6" name="Picture 5" descr="Eve.jpg"/>
          <p:cNvPicPr>
            <a:picLocks noChangeAspect="1"/>
          </p:cNvPicPr>
          <p:nvPr/>
        </p:nvPicPr>
        <p:blipFill>
          <a:blip r:embed="rId6" cstate="print"/>
          <a:stretch>
            <a:fillRect/>
          </a:stretch>
        </p:blipFill>
        <p:spPr>
          <a:xfrm>
            <a:off x="3059832" y="4725144"/>
            <a:ext cx="1905000" cy="1409700"/>
          </a:xfrm>
          <a:prstGeom prst="rect">
            <a:avLst/>
          </a:prstGeom>
        </p:spPr>
      </p:pic>
      <p:pic>
        <p:nvPicPr>
          <p:cNvPr id="7" name="Picture 6" descr="Deborah.jpg"/>
          <p:cNvPicPr>
            <a:picLocks noChangeAspect="1"/>
          </p:cNvPicPr>
          <p:nvPr/>
        </p:nvPicPr>
        <p:blipFill>
          <a:blip r:embed="rId7" cstate="print"/>
          <a:stretch>
            <a:fillRect/>
          </a:stretch>
        </p:blipFill>
        <p:spPr>
          <a:xfrm>
            <a:off x="5508104" y="764704"/>
            <a:ext cx="2238375" cy="2857500"/>
          </a:xfrm>
          <a:prstGeom prst="rect">
            <a:avLst/>
          </a:prstGeom>
        </p:spPr>
      </p:pic>
      <p:pic>
        <p:nvPicPr>
          <p:cNvPr id="8" name="Picture 7" descr="Hannah-prayer.jpg"/>
          <p:cNvPicPr>
            <a:picLocks noChangeAspect="1"/>
          </p:cNvPicPr>
          <p:nvPr/>
        </p:nvPicPr>
        <p:blipFill>
          <a:blip r:embed="rId8" cstate="print"/>
          <a:stretch>
            <a:fillRect/>
          </a:stretch>
        </p:blipFill>
        <p:spPr>
          <a:xfrm>
            <a:off x="5076056" y="3789040"/>
            <a:ext cx="1411486" cy="1984198"/>
          </a:xfrm>
          <a:prstGeom prst="rect">
            <a:avLst/>
          </a:prstGeom>
        </p:spPr>
      </p:pic>
      <p:pic>
        <p:nvPicPr>
          <p:cNvPr id="9" name="Picture 8" descr="12-miriam.jpg"/>
          <p:cNvPicPr>
            <a:picLocks noChangeAspect="1"/>
          </p:cNvPicPr>
          <p:nvPr/>
        </p:nvPicPr>
        <p:blipFill>
          <a:blip r:embed="rId9" cstate="print"/>
          <a:stretch>
            <a:fillRect/>
          </a:stretch>
        </p:blipFill>
        <p:spPr>
          <a:xfrm>
            <a:off x="6660232" y="3933056"/>
            <a:ext cx="2225268" cy="1921148"/>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heckerboard(across)">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amond(in)">
                                      <p:cBhvr>
                                        <p:cTn id="4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Light to the Gentiles</a:t>
            </a:r>
            <a:endParaRPr lang="en-GB" dirty="0"/>
          </a:p>
        </p:txBody>
      </p:sp>
      <p:pic>
        <p:nvPicPr>
          <p:cNvPr id="4" name="Content Placeholder 3" descr="ruthandnaomi2.jpg"/>
          <p:cNvPicPr>
            <a:picLocks noGrp="1" noChangeAspect="1"/>
          </p:cNvPicPr>
          <p:nvPr>
            <p:ph idx="1"/>
          </p:nvPr>
        </p:nvPicPr>
        <p:blipFill>
          <a:blip r:embed="rId2" cstate="print"/>
          <a:stretch>
            <a:fillRect/>
          </a:stretch>
        </p:blipFill>
        <p:spPr>
          <a:xfrm>
            <a:off x="323528" y="2060848"/>
            <a:ext cx="3779482" cy="4324350"/>
          </a:xfrm>
        </p:spPr>
      </p:pic>
      <p:sp>
        <p:nvSpPr>
          <p:cNvPr id="5" name="TextBox 4"/>
          <p:cNvSpPr txBox="1"/>
          <p:nvPr/>
        </p:nvSpPr>
        <p:spPr>
          <a:xfrm>
            <a:off x="4716016" y="2276872"/>
            <a:ext cx="4176464" cy="2246769"/>
          </a:xfrm>
          <a:prstGeom prst="rect">
            <a:avLst/>
          </a:prstGeom>
          <a:noFill/>
        </p:spPr>
        <p:txBody>
          <a:bodyPr wrap="square" rtlCol="0">
            <a:spAutoFit/>
          </a:bodyPr>
          <a:lstStyle/>
          <a:p>
            <a:r>
              <a:rPr lang="en-GB" sz="2800" dirty="0" smtClean="0"/>
              <a:t>Gentile Woman</a:t>
            </a:r>
          </a:p>
          <a:p>
            <a:endParaRPr lang="en-GB" sz="2800" dirty="0" smtClean="0"/>
          </a:p>
          <a:p>
            <a:r>
              <a:rPr lang="en-GB" sz="2800" dirty="0" smtClean="0"/>
              <a:t>Example of faith to Israel</a:t>
            </a:r>
          </a:p>
          <a:p>
            <a:endParaRPr lang="en-GB" sz="2800" dirty="0" smtClean="0"/>
          </a:p>
          <a:p>
            <a:r>
              <a:rPr lang="en-GB" sz="2800" dirty="0" smtClean="0"/>
              <a:t>Grandmother of David</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Story of Israel</a:t>
            </a:r>
            <a:endParaRPr lang="en-GB" dirty="0"/>
          </a:p>
        </p:txBody>
      </p:sp>
      <p:sp>
        <p:nvSpPr>
          <p:cNvPr id="3" name="Content Placeholder 2"/>
          <p:cNvSpPr>
            <a:spLocks noGrp="1"/>
          </p:cNvSpPr>
          <p:nvPr>
            <p:ph sz="half" idx="1"/>
          </p:nvPr>
        </p:nvSpPr>
        <p:spPr/>
        <p:txBody>
          <a:bodyPr/>
          <a:lstStyle/>
          <a:p>
            <a:r>
              <a:rPr lang="en-GB" dirty="0" smtClean="0"/>
              <a:t>Grace</a:t>
            </a:r>
          </a:p>
          <a:p>
            <a:endParaRPr lang="en-GB" dirty="0" smtClean="0"/>
          </a:p>
          <a:p>
            <a:r>
              <a:rPr lang="en-GB" dirty="0" smtClean="0"/>
              <a:t>Promise</a:t>
            </a:r>
          </a:p>
          <a:p>
            <a:endParaRPr lang="en-GB" dirty="0" smtClean="0"/>
          </a:p>
          <a:p>
            <a:r>
              <a:rPr lang="en-GB" dirty="0" smtClean="0"/>
              <a:t>Land</a:t>
            </a:r>
          </a:p>
          <a:p>
            <a:endParaRPr lang="en-GB" dirty="0" smtClean="0"/>
          </a:p>
          <a:p>
            <a:r>
              <a:rPr lang="en-GB" dirty="0" smtClean="0"/>
              <a:t>Covenant</a:t>
            </a:r>
          </a:p>
          <a:p>
            <a:endParaRPr lang="en-GB" dirty="0" smtClean="0"/>
          </a:p>
          <a:p>
            <a:r>
              <a:rPr lang="en-GB" dirty="0" smtClean="0"/>
              <a:t>Salvation</a:t>
            </a:r>
            <a:endParaRPr lang="en-GB" dirty="0"/>
          </a:p>
        </p:txBody>
      </p:sp>
      <p:sp>
        <p:nvSpPr>
          <p:cNvPr id="4" name="Content Placeholder 3"/>
          <p:cNvSpPr>
            <a:spLocks noGrp="1"/>
          </p:cNvSpPr>
          <p:nvPr>
            <p:ph sz="half" idx="2"/>
          </p:nvPr>
        </p:nvSpPr>
        <p:spPr/>
        <p:txBody>
          <a:bodyPr/>
          <a:lstStyle/>
          <a:p>
            <a:r>
              <a:rPr lang="en-GB" dirty="0" smtClean="0"/>
              <a:t>Law</a:t>
            </a:r>
          </a:p>
          <a:p>
            <a:endParaRPr lang="en-GB" dirty="0" smtClean="0"/>
          </a:p>
          <a:p>
            <a:r>
              <a:rPr lang="en-GB" dirty="0" smtClean="0"/>
              <a:t>Disobedience</a:t>
            </a:r>
          </a:p>
          <a:p>
            <a:endParaRPr lang="en-GB" dirty="0" smtClean="0"/>
          </a:p>
          <a:p>
            <a:r>
              <a:rPr lang="en-GB" dirty="0" smtClean="0"/>
              <a:t>Exile </a:t>
            </a:r>
          </a:p>
          <a:p>
            <a:endParaRPr lang="en-GB" dirty="0" smtClean="0"/>
          </a:p>
          <a:p>
            <a:r>
              <a:rPr lang="en-GB" dirty="0" smtClean="0"/>
              <a:t>Exclusion</a:t>
            </a:r>
          </a:p>
          <a:p>
            <a:endParaRPr lang="en-GB" dirty="0" smtClean="0"/>
          </a:p>
          <a:p>
            <a:r>
              <a:rPr lang="en-GB" dirty="0" smtClean="0"/>
              <a:t>Judgement</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amond(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amond(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diamond(in)">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diamond(in)">
                                      <p:cBhvr>
                                        <p:cTn id="42" dur="20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diamond(in)">
                                      <p:cBhvr>
                                        <p:cTn id="52"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next week</a:t>
            </a:r>
            <a:endParaRPr lang="en-GB" dirty="0"/>
          </a:p>
        </p:txBody>
      </p:sp>
      <p:pic>
        <p:nvPicPr>
          <p:cNvPr id="4" name="Content Placeholder 3" descr="mark.png"/>
          <p:cNvPicPr>
            <a:picLocks noGrp="1" noChangeAspect="1"/>
          </p:cNvPicPr>
          <p:nvPr>
            <p:ph idx="1"/>
          </p:nvPr>
        </p:nvPicPr>
        <p:blipFill>
          <a:blip r:embed="rId2" cstate="print"/>
          <a:stretch>
            <a:fillRect/>
          </a:stretch>
        </p:blipFill>
        <p:spPr>
          <a:xfrm>
            <a:off x="827584" y="2420888"/>
            <a:ext cx="3354472" cy="2232248"/>
          </a:xfrm>
        </p:spPr>
      </p:pic>
      <p:pic>
        <p:nvPicPr>
          <p:cNvPr id="5" name="Picture 4" descr="galatians.jpg"/>
          <p:cNvPicPr>
            <a:picLocks noChangeAspect="1"/>
          </p:cNvPicPr>
          <p:nvPr/>
        </p:nvPicPr>
        <p:blipFill>
          <a:blip r:embed="rId3" cstate="print"/>
          <a:stretch>
            <a:fillRect/>
          </a:stretch>
        </p:blipFill>
        <p:spPr>
          <a:xfrm>
            <a:off x="4427984" y="3212976"/>
            <a:ext cx="3096344" cy="3096344"/>
          </a:xfrm>
          <a:prstGeom prst="rect">
            <a:avLst/>
          </a:prstGeom>
        </p:spPr>
      </p:pic>
    </p:spTree>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5510</TotalTime>
  <Words>733</Words>
  <Application>Microsoft Office PowerPoint</Application>
  <PresentationFormat>On-screen Show (4:3)</PresentationFormat>
  <Paragraphs>128</Paragraphs>
  <Slides>34</Slides>
  <Notes>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Urban</vt:lpstr>
      <vt:lpstr>Act 3: God chooses Israel</vt:lpstr>
      <vt:lpstr>Aims </vt:lpstr>
      <vt:lpstr>The Bible as Drama</vt:lpstr>
      <vt:lpstr>Time line</vt:lpstr>
      <vt:lpstr>The story of Moses and the Exodus </vt:lpstr>
      <vt:lpstr>Story of Exodus</vt:lpstr>
      <vt:lpstr>Exodus 19:3-6</vt:lpstr>
      <vt:lpstr>Exodus 19:3-6</vt:lpstr>
      <vt:lpstr>The Law is Good News (Exodus 20)</vt:lpstr>
      <vt:lpstr>God lives with Israel</vt:lpstr>
      <vt:lpstr>Golden Calf</vt:lpstr>
      <vt:lpstr>Leviticus: a regulated life</vt:lpstr>
      <vt:lpstr>Numbers: Moving towards the Land</vt:lpstr>
      <vt:lpstr>Deuteronomy </vt:lpstr>
      <vt:lpstr>Joshua and Jericho</vt:lpstr>
      <vt:lpstr>Judges: Loving and Forsaking</vt:lpstr>
      <vt:lpstr>Monarchy </vt:lpstr>
      <vt:lpstr>The Story of David</vt:lpstr>
      <vt:lpstr>Solomon </vt:lpstr>
      <vt:lpstr>Slide 20</vt:lpstr>
      <vt:lpstr>Slide 21</vt:lpstr>
      <vt:lpstr>Exile </vt:lpstr>
      <vt:lpstr>Daniel’s story</vt:lpstr>
      <vt:lpstr>Esther’s Story</vt:lpstr>
      <vt:lpstr>Ezra and Nehemiah</vt:lpstr>
      <vt:lpstr>The Prophets</vt:lpstr>
      <vt:lpstr>What did they do?</vt:lpstr>
      <vt:lpstr>Who was their message for?</vt:lpstr>
      <vt:lpstr>Minor Prophets</vt:lpstr>
      <vt:lpstr>Major Prophets</vt:lpstr>
      <vt:lpstr>Slide 31</vt:lpstr>
      <vt:lpstr>Light to the Gentiles</vt:lpstr>
      <vt:lpstr>Story of Israel</vt:lpstr>
      <vt:lpstr>For next week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Acts 1 and 2 creation and fall</dc:title>
  <dc:creator>Kevin Ellis</dc:creator>
  <cp:lastModifiedBy>Kevin</cp:lastModifiedBy>
  <cp:revision>164</cp:revision>
  <dcterms:created xsi:type="dcterms:W3CDTF">2013-02-12T10:37:07Z</dcterms:created>
  <dcterms:modified xsi:type="dcterms:W3CDTF">2013-07-15T08:52:24Z</dcterms:modified>
</cp:coreProperties>
</file>