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8" r:id="rId3"/>
    <p:sldId id="280" r:id="rId4"/>
    <p:sldId id="309" r:id="rId5"/>
    <p:sldId id="310" r:id="rId6"/>
    <p:sldId id="311" r:id="rId7"/>
    <p:sldId id="312" r:id="rId8"/>
    <p:sldId id="314" r:id="rId9"/>
    <p:sldId id="315" r:id="rId10"/>
    <p:sldId id="313" r:id="rId11"/>
    <p:sldId id="316" r:id="rId12"/>
    <p:sldId id="317" r:id="rId13"/>
    <p:sldId id="318" r:id="rId14"/>
    <p:sldId id="319" r:id="rId15"/>
    <p:sldId id="320" r:id="rId16"/>
    <p:sldId id="322" r:id="rId17"/>
    <p:sldId id="323" r:id="rId18"/>
    <p:sldId id="324" r:id="rId19"/>
    <p:sldId id="325" r:id="rId20"/>
    <p:sldId id="321" r:id="rId21"/>
    <p:sldId id="32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37" autoAdjust="0"/>
    <p:restoredTop sz="82975" autoAdjust="0"/>
  </p:normalViewPr>
  <p:slideViewPr>
    <p:cSldViewPr>
      <p:cViewPr>
        <p:scale>
          <a:sx n="75" d="100"/>
          <a:sy n="75" d="100"/>
        </p:scale>
        <p:origin x="-492" y="5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F41EB7-CC7C-406E-A331-FA2B171EEFF0}" type="datetimeFigureOut">
              <a:rPr lang="en-GB" smtClean="0"/>
              <a:pPr/>
              <a:t>15/07/2013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FE0CE2-F8BE-4478-B455-20371241B9A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succession of roman procurators</a:t>
            </a:r>
            <a:r>
              <a:rPr lang="en-GB" baseline="0" dirty="0" smtClean="0"/>
              <a:t> </a:t>
            </a:r>
          </a:p>
          <a:p>
            <a:endParaRPr lang="en-GB" baseline="0" dirty="0" smtClean="0"/>
          </a:p>
          <a:p>
            <a:r>
              <a:rPr lang="en-GB" baseline="0" dirty="0" smtClean="0"/>
              <a:t>Pharisees, Sadducees and the Covenanters at Qumran all have different modes of deliverance, even with the idea of Messiah there are differing concepts (</a:t>
            </a:r>
            <a:r>
              <a:rPr lang="en-GB" baseline="0" dirty="0" err="1" smtClean="0"/>
              <a:t>davidic</a:t>
            </a:r>
            <a:r>
              <a:rPr lang="en-GB" baseline="0" dirty="0" smtClean="0"/>
              <a:t> king, priestly messiah, teacher (Samaritans), prophetic)</a:t>
            </a:r>
          </a:p>
          <a:p>
            <a:endParaRPr lang="en-GB" baseline="0" dirty="0" smtClean="0"/>
          </a:p>
          <a:p>
            <a:r>
              <a:rPr lang="en-GB" baseline="0" dirty="0" smtClean="0"/>
              <a:t>The land where Jesus lived had known several famines in 20 years. Roman and Temple tax took most of their income, and one imagines there was little time in which to </a:t>
            </a:r>
            <a:r>
              <a:rPr lang="en-GB" baseline="0" dirty="0" err="1" smtClean="0"/>
              <a:t>reimagine</a:t>
            </a:r>
            <a:r>
              <a:rPr lang="en-GB" baseline="0" dirty="0" smtClean="0"/>
              <a:t> a different future</a:t>
            </a:r>
          </a:p>
          <a:p>
            <a:endParaRPr lang="en-GB" baseline="0" dirty="0" smtClean="0"/>
          </a:p>
          <a:p>
            <a:r>
              <a:rPr lang="en-GB" baseline="0" dirty="0" smtClean="0"/>
              <a:t>For many Jews, they were home; but not home</a:t>
            </a:r>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5</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2FE0CE2-F8BE-4478-B455-20371241B9A7}" type="slidenum">
              <a:rPr lang="en-GB" smtClean="0"/>
              <a:pPr/>
              <a:t>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Interpretation</a:t>
            </a:r>
            <a:r>
              <a:rPr lang="en-GB" baseline="0" dirty="0" smtClean="0"/>
              <a:t> does not mean that something is not true. The oral tradition is important.</a:t>
            </a:r>
          </a:p>
        </p:txBody>
      </p:sp>
      <p:sp>
        <p:nvSpPr>
          <p:cNvPr id="4" name="Slide Number Placeholder 3"/>
          <p:cNvSpPr>
            <a:spLocks noGrp="1"/>
          </p:cNvSpPr>
          <p:nvPr>
            <p:ph type="sldNum" sz="quarter" idx="10"/>
          </p:nvPr>
        </p:nvSpPr>
        <p:spPr/>
        <p:txBody>
          <a:bodyPr/>
          <a:lstStyle/>
          <a:p>
            <a:fld id="{02FE0CE2-F8BE-4478-B455-20371241B9A7}" type="slidenum">
              <a:rPr lang="en-GB" smtClean="0"/>
              <a:pPr/>
              <a:t>10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0C0D6C86-A47F-418A-965A-6AC35023A9B1}" type="datetimeFigureOut">
              <a:rPr lang="en-GB" smtClean="0"/>
              <a:pPr/>
              <a:t>15/07/2013</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0C0D6C86-A47F-418A-965A-6AC35023A9B1}" type="datetimeFigureOut">
              <a:rPr lang="en-GB" smtClean="0"/>
              <a:pPr/>
              <a:t>15/07/2013</a:t>
            </a:fld>
            <a:endParaRPr lang="en-GB"/>
          </a:p>
        </p:txBody>
      </p:sp>
      <p:sp>
        <p:nvSpPr>
          <p:cNvPr id="27" name="Slide Number Placeholder 26"/>
          <p:cNvSpPr>
            <a:spLocks noGrp="1"/>
          </p:cNvSpPr>
          <p:nvPr>
            <p:ph type="sldNum" sz="quarter" idx="11"/>
          </p:nvPr>
        </p:nvSpPr>
        <p:spPr/>
        <p:txBody>
          <a:bodyPr rtlCol="0"/>
          <a:lstStyle/>
          <a:p>
            <a:fld id="{60C77BD5-411B-4AF2-B759-E8249087E4F9}"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0C0D6C86-A47F-418A-965A-6AC35023A9B1}" type="datetimeFigureOut">
              <a:rPr lang="en-GB" smtClean="0"/>
              <a:pPr/>
              <a:t>15/07/2013</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D6C86-A47F-418A-965A-6AC35023A9B1}" type="datetimeFigureOut">
              <a:rPr lang="en-GB" smtClean="0"/>
              <a:pPr/>
              <a:t>15/07/2013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77BD5-411B-4AF2-B759-E8249087E4F9}" type="slidenum">
              <a:rPr lang="en-GB" smtClean="0"/>
              <a:pPr/>
              <a:t>‹#›</a:t>
            </a:fld>
            <a:endParaRPr lang="en-GB"/>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C0D6C86-A47F-418A-965A-6AC35023A9B1}" type="datetimeFigureOut">
              <a:rPr lang="en-GB" smtClean="0"/>
              <a:pPr/>
              <a:t>15/07/2013</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0C77BD5-411B-4AF2-B759-E8249087E4F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gif"/></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Act 4: Jesus</a:t>
            </a:r>
            <a:endParaRPr lang="en-GB" dirty="0"/>
          </a:p>
        </p:txBody>
      </p:sp>
      <p:sp>
        <p:nvSpPr>
          <p:cNvPr id="3" name="Subtitle 2"/>
          <p:cNvSpPr>
            <a:spLocks noGrp="1"/>
          </p:cNvSpPr>
          <p:nvPr>
            <p:ph type="subTitle" idx="1"/>
          </p:nvPr>
        </p:nvSpPr>
        <p:spPr>
          <a:xfrm>
            <a:off x="467544" y="4149080"/>
            <a:ext cx="4953000" cy="1752600"/>
          </a:xfrm>
        </p:spPr>
        <p:txBody>
          <a:bodyPr/>
          <a:lstStyle/>
          <a:p>
            <a:endParaRPr lang="en-GB" dirty="0"/>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a:t>
            </a:r>
            <a:endParaRPr lang="en-GB" dirty="0"/>
          </a:p>
        </p:txBody>
      </p:sp>
      <p:sp>
        <p:nvSpPr>
          <p:cNvPr id="3" name="Content Placeholder 2"/>
          <p:cNvSpPr>
            <a:spLocks noGrp="1"/>
          </p:cNvSpPr>
          <p:nvPr>
            <p:ph idx="1"/>
          </p:nvPr>
        </p:nvSpPr>
        <p:spPr/>
        <p:txBody>
          <a:bodyPr/>
          <a:lstStyle/>
          <a:p>
            <a:r>
              <a:rPr lang="en-GB" dirty="0" smtClean="0"/>
              <a:t>To provide space to look at the Bible</a:t>
            </a:r>
          </a:p>
          <a:p>
            <a:endParaRPr lang="en-GB" dirty="0" smtClean="0"/>
          </a:p>
          <a:p>
            <a:r>
              <a:rPr lang="en-GB" dirty="0" smtClean="0"/>
              <a:t>To introduce ourselves to the different parts of the story of the Bible</a:t>
            </a:r>
          </a:p>
          <a:p>
            <a:endParaRPr lang="en-GB" dirty="0" smtClean="0"/>
          </a:p>
          <a:p>
            <a:r>
              <a:rPr lang="en-GB" dirty="0" smtClean="0"/>
              <a:t>To be more comfortable in using the Bible in our lives and in the life of our Church</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Bible as Drama</a:t>
            </a:r>
            <a:endParaRPr lang="en-GB" dirty="0"/>
          </a:p>
        </p:txBody>
      </p:sp>
      <p:sp>
        <p:nvSpPr>
          <p:cNvPr id="3" name="Content Placeholder 2"/>
          <p:cNvSpPr>
            <a:spLocks noGrp="1"/>
          </p:cNvSpPr>
          <p:nvPr>
            <p:ph idx="1"/>
          </p:nvPr>
        </p:nvSpPr>
        <p:spPr/>
        <p:txBody>
          <a:bodyPr/>
          <a:lstStyle/>
          <a:p>
            <a:pPr>
              <a:lnSpc>
                <a:spcPct val="150000"/>
              </a:lnSpc>
            </a:pPr>
            <a:r>
              <a:rPr lang="en-GB" dirty="0" smtClean="0"/>
              <a:t>Act 1: Creation</a:t>
            </a:r>
          </a:p>
          <a:p>
            <a:pPr>
              <a:lnSpc>
                <a:spcPct val="150000"/>
              </a:lnSpc>
            </a:pPr>
            <a:r>
              <a:rPr lang="en-GB" dirty="0" smtClean="0"/>
              <a:t>Act 2: Fall</a:t>
            </a:r>
          </a:p>
          <a:p>
            <a:pPr>
              <a:lnSpc>
                <a:spcPct val="150000"/>
              </a:lnSpc>
            </a:pPr>
            <a:r>
              <a:rPr lang="en-GB" dirty="0" smtClean="0"/>
              <a:t>Act 3 Israel is chosen</a:t>
            </a:r>
          </a:p>
          <a:p>
            <a:pPr>
              <a:lnSpc>
                <a:spcPct val="150000"/>
              </a:lnSpc>
            </a:pPr>
            <a:r>
              <a:rPr lang="en-GB" b="1" dirty="0" smtClean="0"/>
              <a:t>Act 4: Jesus</a:t>
            </a:r>
          </a:p>
          <a:p>
            <a:pPr>
              <a:lnSpc>
                <a:spcPct val="150000"/>
              </a:lnSpc>
            </a:pPr>
            <a:r>
              <a:rPr lang="en-GB" dirty="0" smtClean="0"/>
              <a:t>Act 5: The Mission of the Church</a:t>
            </a:r>
          </a:p>
          <a:p>
            <a:pPr>
              <a:lnSpc>
                <a:spcPct val="150000"/>
              </a:lnSpc>
            </a:pPr>
            <a:r>
              <a:rPr lang="en-GB" dirty="0" smtClean="0"/>
              <a:t>Act 6: The Return of the King</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Story of Israel</a:t>
            </a:r>
            <a:endParaRPr lang="en-GB" dirty="0"/>
          </a:p>
        </p:txBody>
      </p:sp>
      <p:sp>
        <p:nvSpPr>
          <p:cNvPr id="3" name="Content Placeholder 2"/>
          <p:cNvSpPr>
            <a:spLocks noGrp="1"/>
          </p:cNvSpPr>
          <p:nvPr>
            <p:ph sz="half" idx="1"/>
          </p:nvPr>
        </p:nvSpPr>
        <p:spPr/>
        <p:txBody>
          <a:bodyPr/>
          <a:lstStyle/>
          <a:p>
            <a:r>
              <a:rPr lang="en-GB" dirty="0" smtClean="0"/>
              <a:t>Grace</a:t>
            </a:r>
          </a:p>
          <a:p>
            <a:endParaRPr lang="en-GB" dirty="0" smtClean="0"/>
          </a:p>
          <a:p>
            <a:r>
              <a:rPr lang="en-GB" dirty="0" smtClean="0"/>
              <a:t>Promise</a:t>
            </a:r>
          </a:p>
          <a:p>
            <a:endParaRPr lang="en-GB" dirty="0" smtClean="0"/>
          </a:p>
          <a:p>
            <a:r>
              <a:rPr lang="en-GB" dirty="0" smtClean="0"/>
              <a:t>Land</a:t>
            </a:r>
          </a:p>
          <a:p>
            <a:endParaRPr lang="en-GB" dirty="0" smtClean="0"/>
          </a:p>
          <a:p>
            <a:r>
              <a:rPr lang="en-GB" dirty="0" smtClean="0"/>
              <a:t>Covenant</a:t>
            </a:r>
          </a:p>
          <a:p>
            <a:endParaRPr lang="en-GB" dirty="0" smtClean="0"/>
          </a:p>
          <a:p>
            <a:r>
              <a:rPr lang="en-GB" dirty="0" smtClean="0"/>
              <a:t>Salvation</a:t>
            </a:r>
            <a:endParaRPr lang="en-GB" dirty="0"/>
          </a:p>
        </p:txBody>
      </p:sp>
      <p:sp>
        <p:nvSpPr>
          <p:cNvPr id="4" name="Content Placeholder 3"/>
          <p:cNvSpPr>
            <a:spLocks noGrp="1"/>
          </p:cNvSpPr>
          <p:nvPr>
            <p:ph sz="half" idx="2"/>
          </p:nvPr>
        </p:nvSpPr>
        <p:spPr/>
        <p:txBody>
          <a:bodyPr/>
          <a:lstStyle/>
          <a:p>
            <a:r>
              <a:rPr lang="en-GB" dirty="0" smtClean="0"/>
              <a:t>Law</a:t>
            </a:r>
          </a:p>
          <a:p>
            <a:endParaRPr lang="en-GB" dirty="0" smtClean="0"/>
          </a:p>
          <a:p>
            <a:r>
              <a:rPr lang="en-GB" dirty="0" smtClean="0"/>
              <a:t>Disobedience</a:t>
            </a:r>
          </a:p>
          <a:p>
            <a:endParaRPr lang="en-GB" dirty="0" smtClean="0"/>
          </a:p>
          <a:p>
            <a:r>
              <a:rPr lang="en-GB" dirty="0" smtClean="0"/>
              <a:t>Exile </a:t>
            </a:r>
          </a:p>
          <a:p>
            <a:endParaRPr lang="en-GB" dirty="0" smtClean="0"/>
          </a:p>
          <a:p>
            <a:r>
              <a:rPr lang="en-GB" dirty="0" smtClean="0"/>
              <a:t>Exclusion</a:t>
            </a:r>
          </a:p>
          <a:p>
            <a:endParaRPr lang="en-GB" dirty="0" smtClean="0"/>
          </a:p>
          <a:p>
            <a:r>
              <a:rPr lang="en-GB" dirty="0" smtClean="0"/>
              <a:t>Judgement</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amond(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amond(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diamond(in)">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diamond(in)">
                                      <p:cBhvr>
                                        <p:cTn id="42" dur="20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diamond(in)">
                                      <p:cBhvr>
                                        <p:cTn id="52"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Jesus did not emerge in a vacuum </a:t>
            </a:r>
            <a:endParaRPr lang="en-GB" dirty="0"/>
          </a:p>
        </p:txBody>
      </p:sp>
      <p:sp>
        <p:nvSpPr>
          <p:cNvPr id="3" name="Content Placeholder 2"/>
          <p:cNvSpPr>
            <a:spLocks noGrp="1"/>
          </p:cNvSpPr>
          <p:nvPr>
            <p:ph idx="1"/>
          </p:nvPr>
        </p:nvSpPr>
        <p:spPr/>
        <p:txBody>
          <a:bodyPr/>
          <a:lstStyle/>
          <a:p>
            <a:r>
              <a:rPr lang="en-GB" dirty="0" smtClean="0"/>
              <a:t>Palestine under Roman occupation</a:t>
            </a:r>
          </a:p>
          <a:p>
            <a:endParaRPr lang="en-GB" dirty="0" smtClean="0"/>
          </a:p>
          <a:p>
            <a:r>
              <a:rPr lang="en-GB" dirty="0" smtClean="0"/>
              <a:t>Jewish expectation</a:t>
            </a:r>
            <a:r>
              <a:rPr lang="en-GB" b="1" dirty="0" smtClean="0">
                <a:solidFill>
                  <a:srgbClr val="7030A0"/>
                </a:solidFill>
              </a:rPr>
              <a:t>s</a:t>
            </a:r>
            <a:r>
              <a:rPr lang="en-GB" dirty="0" smtClean="0"/>
              <a:t> of deliverance</a:t>
            </a:r>
          </a:p>
          <a:p>
            <a:endParaRPr lang="en-GB" dirty="0" smtClean="0"/>
          </a:p>
          <a:p>
            <a:r>
              <a:rPr lang="en-GB" dirty="0" smtClean="0"/>
              <a:t>Ordinary men and women struggled to make ends meet</a:t>
            </a:r>
          </a:p>
          <a:p>
            <a:endParaRPr lang="en-GB" dirty="0" smtClean="0"/>
          </a:p>
          <a:p>
            <a:r>
              <a:rPr lang="en-GB" dirty="0" smtClean="0"/>
              <a:t>Many Jews felt in exile in their own land.</a:t>
            </a:r>
            <a:endParaRPr lang="en-GB" dirty="0"/>
          </a:p>
        </p:txBody>
      </p:sp>
    </p:spTree>
  </p:cSld>
  <p:clrMapOvr>
    <a:masterClrMapping/>
  </p:clrMapOvr>
  <p:transition spd="med">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ces_black_jesus.jpg"/>
          <p:cNvPicPr>
            <a:picLocks noChangeAspect="1"/>
          </p:cNvPicPr>
          <p:nvPr/>
        </p:nvPicPr>
        <p:blipFill>
          <a:blip r:embed="rId2" cstate="print"/>
          <a:stretch>
            <a:fillRect/>
          </a:stretch>
        </p:blipFill>
        <p:spPr>
          <a:xfrm>
            <a:off x="2483769" y="764704"/>
            <a:ext cx="2150812" cy="2407845"/>
          </a:xfrm>
          <a:prstGeom prst="rect">
            <a:avLst/>
          </a:prstGeom>
        </p:spPr>
      </p:pic>
      <p:pic>
        <p:nvPicPr>
          <p:cNvPr id="4" name="Picture 3" descr="faces_guru.jpg"/>
          <p:cNvPicPr>
            <a:picLocks noChangeAspect="1"/>
          </p:cNvPicPr>
          <p:nvPr/>
        </p:nvPicPr>
        <p:blipFill>
          <a:blip r:embed="rId3" cstate="print"/>
          <a:stretch>
            <a:fillRect/>
          </a:stretch>
        </p:blipFill>
        <p:spPr>
          <a:xfrm>
            <a:off x="4716016" y="764704"/>
            <a:ext cx="1944216" cy="2448272"/>
          </a:xfrm>
          <a:prstGeom prst="rect">
            <a:avLst/>
          </a:prstGeom>
        </p:spPr>
      </p:pic>
      <p:pic>
        <p:nvPicPr>
          <p:cNvPr id="5" name="Picture 4" descr="faces_holman_hunt.jpg"/>
          <p:cNvPicPr>
            <a:picLocks noChangeAspect="1"/>
          </p:cNvPicPr>
          <p:nvPr/>
        </p:nvPicPr>
        <p:blipFill>
          <a:blip r:embed="rId4" cstate="print"/>
          <a:stretch>
            <a:fillRect/>
          </a:stretch>
        </p:blipFill>
        <p:spPr>
          <a:xfrm>
            <a:off x="6804248" y="764704"/>
            <a:ext cx="2143125" cy="2147887"/>
          </a:xfrm>
          <a:prstGeom prst="rect">
            <a:avLst/>
          </a:prstGeom>
        </p:spPr>
      </p:pic>
      <p:pic>
        <p:nvPicPr>
          <p:cNvPr id="6" name="Picture 5" descr="faces_laughing.jpg"/>
          <p:cNvPicPr>
            <a:picLocks noChangeAspect="1"/>
          </p:cNvPicPr>
          <p:nvPr/>
        </p:nvPicPr>
        <p:blipFill>
          <a:blip r:embed="rId5" cstate="print"/>
          <a:stretch>
            <a:fillRect/>
          </a:stretch>
        </p:blipFill>
        <p:spPr>
          <a:xfrm>
            <a:off x="179512" y="3501008"/>
            <a:ext cx="2087923" cy="2723579"/>
          </a:xfrm>
          <a:prstGeom prst="rect">
            <a:avLst/>
          </a:prstGeom>
        </p:spPr>
      </p:pic>
      <p:pic>
        <p:nvPicPr>
          <p:cNvPr id="7" name="Picture 6" descr="faces_rasta.jpg"/>
          <p:cNvPicPr>
            <a:picLocks noChangeAspect="1"/>
          </p:cNvPicPr>
          <p:nvPr/>
        </p:nvPicPr>
        <p:blipFill>
          <a:blip r:embed="rId6" cstate="print"/>
          <a:stretch>
            <a:fillRect/>
          </a:stretch>
        </p:blipFill>
        <p:spPr>
          <a:xfrm>
            <a:off x="2428875" y="3518449"/>
            <a:ext cx="2071117" cy="2572788"/>
          </a:xfrm>
          <a:prstGeom prst="rect">
            <a:avLst/>
          </a:prstGeom>
        </p:spPr>
      </p:pic>
      <p:pic>
        <p:nvPicPr>
          <p:cNvPr id="8" name="Picture 7" descr="faces_revolutionary.jpg"/>
          <p:cNvPicPr>
            <a:picLocks noChangeAspect="1"/>
          </p:cNvPicPr>
          <p:nvPr/>
        </p:nvPicPr>
        <p:blipFill>
          <a:blip r:embed="rId7" cstate="print"/>
          <a:stretch>
            <a:fillRect/>
          </a:stretch>
        </p:blipFill>
        <p:spPr>
          <a:xfrm>
            <a:off x="4644008" y="3429000"/>
            <a:ext cx="2016224" cy="2854077"/>
          </a:xfrm>
          <a:prstGeom prst="rect">
            <a:avLst/>
          </a:prstGeom>
        </p:spPr>
      </p:pic>
      <p:pic>
        <p:nvPicPr>
          <p:cNvPr id="9" name="Picture 8" descr="faces_ruler.jpg"/>
          <p:cNvPicPr>
            <a:picLocks noChangeAspect="1"/>
          </p:cNvPicPr>
          <p:nvPr/>
        </p:nvPicPr>
        <p:blipFill>
          <a:blip r:embed="rId8" cstate="print"/>
          <a:stretch>
            <a:fillRect/>
          </a:stretch>
        </p:blipFill>
        <p:spPr>
          <a:xfrm>
            <a:off x="6804248" y="3645024"/>
            <a:ext cx="2143125" cy="2400300"/>
          </a:xfrm>
          <a:prstGeom prst="rect">
            <a:avLst/>
          </a:prstGeom>
        </p:spPr>
      </p:pic>
      <p:pic>
        <p:nvPicPr>
          <p:cNvPr id="10" name="Picture 9" descr="faces_sinai.jpg"/>
          <p:cNvPicPr>
            <a:picLocks noChangeAspect="1"/>
          </p:cNvPicPr>
          <p:nvPr/>
        </p:nvPicPr>
        <p:blipFill>
          <a:blip r:embed="rId9" cstate="print"/>
          <a:stretch>
            <a:fillRect/>
          </a:stretch>
        </p:blipFill>
        <p:spPr>
          <a:xfrm>
            <a:off x="323528" y="908720"/>
            <a:ext cx="1728192" cy="2619171"/>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heckerboard(across)">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ox(in)">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strVal val="#ppt_w*0.05"/>
                                          </p:val>
                                        </p:tav>
                                        <p:tav tm="100000">
                                          <p:val>
                                            <p:strVal val="#ppt_w"/>
                                          </p:val>
                                        </p:tav>
                                      </p:tavLst>
                                    </p:anim>
                                    <p:anim calcmode="lin" valueType="num">
                                      <p:cBhvr>
                                        <p:cTn id="46" dur="500" fill="hold"/>
                                        <p:tgtEl>
                                          <p:spTgt spid="7"/>
                                        </p:tgtEl>
                                        <p:attrNameLst>
                                          <p:attrName>ppt_h</p:attrName>
                                        </p:attrNameLst>
                                      </p:cBhvr>
                                      <p:tavLst>
                                        <p:tav tm="0">
                                          <p:val>
                                            <p:strVal val="#ppt_h"/>
                                          </p:val>
                                        </p:tav>
                                        <p:tav tm="100000">
                                          <p:val>
                                            <p:strVal val="#ppt_h"/>
                                          </p:val>
                                        </p:tav>
                                      </p:tavLst>
                                    </p:anim>
                                    <p:anim calcmode="lin" valueType="num">
                                      <p:cBhvr>
                                        <p:cTn id="47" dur="500" fill="hold"/>
                                        <p:tgtEl>
                                          <p:spTgt spid="7"/>
                                        </p:tgtEl>
                                        <p:attrNameLst>
                                          <p:attrName>ppt_x</p:attrName>
                                        </p:attrNameLst>
                                      </p:cBhvr>
                                      <p:tavLst>
                                        <p:tav tm="0">
                                          <p:val>
                                            <p:strVal val="#ppt_x-.2"/>
                                          </p:val>
                                        </p:tav>
                                        <p:tav tm="100000">
                                          <p:val>
                                            <p:strVal val="#ppt_x"/>
                                          </p:val>
                                        </p:tav>
                                      </p:tavLst>
                                    </p:anim>
                                    <p:anim calcmode="lin" valueType="num">
                                      <p:cBhvr>
                                        <p:cTn id="48" dur="500" fill="hold"/>
                                        <p:tgtEl>
                                          <p:spTgt spid="7"/>
                                        </p:tgtEl>
                                        <p:attrNameLst>
                                          <p:attrName>ppt_y</p:attrName>
                                        </p:attrNameLst>
                                      </p:cBhvr>
                                      <p:tavLst>
                                        <p:tav tm="0">
                                          <p:val>
                                            <p:strVal val="#ppt_y"/>
                                          </p:val>
                                        </p:tav>
                                        <p:tav tm="100000">
                                          <p:val>
                                            <p:strVal val="#ppt_y"/>
                                          </p:val>
                                        </p:tav>
                                      </p:tavLst>
                                    </p:anim>
                                    <p:animEffect transition="in" filter="fade">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35"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2000"/>
                                        <p:tgtEl>
                                          <p:spTgt spid="8"/>
                                        </p:tgtEl>
                                      </p:cBhvr>
                                    </p:animEffect>
                                    <p:anim calcmode="lin" valueType="num">
                                      <p:cBhvr>
                                        <p:cTn id="55" dur="2000" fill="hold"/>
                                        <p:tgtEl>
                                          <p:spTgt spid="8"/>
                                        </p:tgtEl>
                                        <p:attrNameLst>
                                          <p:attrName>style.rotation</p:attrName>
                                        </p:attrNameLst>
                                      </p:cBhvr>
                                      <p:tavLst>
                                        <p:tav tm="0">
                                          <p:val>
                                            <p:fltVal val="720"/>
                                          </p:val>
                                        </p:tav>
                                        <p:tav tm="100000">
                                          <p:val>
                                            <p:fltVal val="0"/>
                                          </p:val>
                                        </p:tav>
                                      </p:tavLst>
                                    </p:anim>
                                    <p:anim calcmode="lin" valueType="num">
                                      <p:cBhvr>
                                        <p:cTn id="56" dur="2000" fill="hold"/>
                                        <p:tgtEl>
                                          <p:spTgt spid="8"/>
                                        </p:tgtEl>
                                        <p:attrNameLst>
                                          <p:attrName>ppt_h</p:attrName>
                                        </p:attrNameLst>
                                      </p:cBhvr>
                                      <p:tavLst>
                                        <p:tav tm="0">
                                          <p:val>
                                            <p:fltVal val="0"/>
                                          </p:val>
                                        </p:tav>
                                        <p:tav tm="100000">
                                          <p:val>
                                            <p:strVal val="#ppt_h"/>
                                          </p:val>
                                        </p:tav>
                                      </p:tavLst>
                                    </p:anim>
                                    <p:anim calcmode="lin" valueType="num">
                                      <p:cBhvr>
                                        <p:cTn id="57"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58" fill="hold">
                      <p:stCondLst>
                        <p:cond delay="indefinite"/>
                      </p:stCondLst>
                      <p:childTnLst>
                        <p:par>
                          <p:cTn id="59" fill="hold">
                            <p:stCondLst>
                              <p:cond delay="0"/>
                            </p:stCondLst>
                            <p:childTnLst>
                              <p:par>
                                <p:cTn id="60" presetID="51" presetClass="entr" presetSubtype="0"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770" decel="100000"/>
                                        <p:tgtEl>
                                          <p:spTgt spid="9"/>
                                        </p:tgtEl>
                                      </p:cBhvr>
                                    </p:animEffect>
                                    <p:animScale>
                                      <p:cBhvr>
                                        <p:cTn id="63" dur="770" decel="100000"/>
                                        <p:tgtEl>
                                          <p:spTgt spid="9"/>
                                        </p:tgtEl>
                                      </p:cBhvr>
                                      <p:from x="10000" y="10000"/>
                                      <p:to x="200000" y="450000"/>
                                    </p:animScale>
                                    <p:animScale>
                                      <p:cBhvr>
                                        <p:cTn id="64" dur="1230" accel="100000" fill="hold">
                                          <p:stCondLst>
                                            <p:cond delay="770"/>
                                          </p:stCondLst>
                                        </p:cTn>
                                        <p:tgtEl>
                                          <p:spTgt spid="9"/>
                                        </p:tgtEl>
                                      </p:cBhvr>
                                      <p:from x="200000" y="450000"/>
                                      <p:to x="100000" y="100000"/>
                                    </p:animScale>
                                    <p:set>
                                      <p:cBhvr>
                                        <p:cTn id="65" dur="770" fill="hold"/>
                                        <p:tgtEl>
                                          <p:spTgt spid="9"/>
                                        </p:tgtEl>
                                        <p:attrNameLst>
                                          <p:attrName>ppt_x</p:attrName>
                                        </p:attrNameLst>
                                      </p:cBhvr>
                                      <p:to>
                                        <p:strVal val="(0.5)"/>
                                      </p:to>
                                    </p:set>
                                    <p:anim from="(0.5)" to="(#ppt_x)" calcmode="lin" valueType="num">
                                      <p:cBhvr>
                                        <p:cTn id="66" dur="1230" accel="100000" fill="hold">
                                          <p:stCondLst>
                                            <p:cond delay="770"/>
                                          </p:stCondLst>
                                        </p:cTn>
                                        <p:tgtEl>
                                          <p:spTgt spid="9"/>
                                        </p:tgtEl>
                                        <p:attrNameLst>
                                          <p:attrName>ppt_x</p:attrName>
                                        </p:attrNameLst>
                                      </p:cBhvr>
                                    </p:anim>
                                    <p:set>
                                      <p:cBhvr>
                                        <p:cTn id="67" dur="770" fill="hold"/>
                                        <p:tgtEl>
                                          <p:spTgt spid="9"/>
                                        </p:tgtEl>
                                        <p:attrNameLst>
                                          <p:attrName>ppt_y</p:attrName>
                                        </p:attrNameLst>
                                      </p:cBhvr>
                                      <p:to>
                                        <p:strVal val="(#ppt_y+0.4)"/>
                                      </p:to>
                                    </p:set>
                                    <p:anim from="(#ppt_y+0.4)" to="(#ppt_y)" calcmode="lin" valueType="num">
                                      <p:cBhvr>
                                        <p:cTn id="68" dur="1230" accel="100000" fill="hold">
                                          <p:stCondLst>
                                            <p:cond delay="770"/>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are the contours of Jesus’ life?</a:t>
            </a:r>
            <a:endParaRPr lang="en-GB" dirty="0"/>
          </a:p>
        </p:txBody>
      </p:sp>
      <p:pic>
        <p:nvPicPr>
          <p:cNvPr id="4" name="Content Placeholder 3" descr="faces_robert_powell.jpg"/>
          <p:cNvPicPr>
            <a:picLocks noGrp="1" noChangeAspect="1"/>
          </p:cNvPicPr>
          <p:nvPr>
            <p:ph idx="1"/>
          </p:nvPr>
        </p:nvPicPr>
        <p:blipFill>
          <a:blip r:embed="rId2" cstate="print"/>
          <a:stretch>
            <a:fillRect/>
          </a:stretch>
        </p:blipFill>
        <p:spPr>
          <a:xfrm>
            <a:off x="5940152" y="3212976"/>
            <a:ext cx="2530736" cy="3216846"/>
          </a:xfrm>
        </p:spPr>
      </p:pic>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2656"/>
            <a:ext cx="4096448" cy="707886"/>
          </a:xfrm>
          <a:prstGeom prst="rect">
            <a:avLst/>
          </a:prstGeom>
          <a:noFill/>
        </p:spPr>
        <p:txBody>
          <a:bodyPr wrap="square" lIns="91440" tIns="45720" rIns="91440" bIns="45720">
            <a:spAutoFit/>
          </a:bodyPr>
          <a:lstStyle/>
          <a:p>
            <a:pPr algn="ctr"/>
            <a:r>
              <a:rPr lang="en-US"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Miracles </a:t>
            </a:r>
            <a:endParaRPr lang="en-US"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Rectangle 2"/>
          <p:cNvSpPr/>
          <p:nvPr/>
        </p:nvSpPr>
        <p:spPr>
          <a:xfrm>
            <a:off x="3212495" y="2967335"/>
            <a:ext cx="2719013" cy="707886"/>
          </a:xfrm>
          <a:prstGeom prst="rect">
            <a:avLst/>
          </a:prstGeom>
          <a:noFill/>
        </p:spPr>
        <p:txBody>
          <a:bodyPr wrap="none" lIns="91440" tIns="45720" rIns="91440" bIns="45720">
            <a:spAutoFit/>
          </a:bodyPr>
          <a:lstStyle/>
          <a:p>
            <a:pPr algn="ctr"/>
            <a:r>
              <a:rPr lang="en-US" sz="4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Teaching </a:t>
            </a:r>
            <a:endParaRPr lang="en-US" sz="4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Rectangle 4"/>
          <p:cNvSpPr/>
          <p:nvPr/>
        </p:nvSpPr>
        <p:spPr>
          <a:xfrm>
            <a:off x="3707904" y="1556792"/>
            <a:ext cx="2380410" cy="707886"/>
          </a:xfrm>
          <a:prstGeom prst="rect">
            <a:avLst/>
          </a:prstGeom>
          <a:noFill/>
        </p:spPr>
        <p:txBody>
          <a:bodyPr wrap="square" lIns="91440" tIns="45720" rIns="91440" bIns="45720">
            <a:spAutoFit/>
          </a:bodyPr>
          <a:lstStyle/>
          <a:p>
            <a:pPr algn="ctr"/>
            <a:r>
              <a:rPr lang="en-US" sz="4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Death </a:t>
            </a:r>
            <a:endParaRPr lang="en-US" sz="4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6" name="Rectangle 5"/>
          <p:cNvSpPr/>
          <p:nvPr/>
        </p:nvSpPr>
        <p:spPr>
          <a:xfrm>
            <a:off x="323528" y="5157192"/>
            <a:ext cx="3960440" cy="707886"/>
          </a:xfrm>
          <a:prstGeom prst="rect">
            <a:avLst/>
          </a:prstGeom>
          <a:noFill/>
        </p:spPr>
        <p:txBody>
          <a:bodyPr wrap="square" lIns="91440" tIns="45720" rIns="91440" bIns="45720">
            <a:spAutoFit/>
          </a:bodyPr>
          <a:lstStyle/>
          <a:p>
            <a:pPr algn="ctr"/>
            <a:r>
              <a:rPr lang="en-US" sz="40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Resurrection </a:t>
            </a:r>
            <a:endParaRPr lang="en-US" sz="40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7" name="Rectangle 6"/>
          <p:cNvSpPr/>
          <p:nvPr/>
        </p:nvSpPr>
        <p:spPr>
          <a:xfrm>
            <a:off x="179512" y="1340768"/>
            <a:ext cx="3148148" cy="707886"/>
          </a:xfrm>
          <a:prstGeom prst="rect">
            <a:avLst/>
          </a:prstGeom>
          <a:noFill/>
        </p:spPr>
        <p:txBody>
          <a:bodyPr wrap="square" lIns="91440" tIns="45720" rIns="91440" bIns="45720">
            <a:spAutoFit/>
          </a:bodyPr>
          <a:lstStyle/>
          <a:p>
            <a:pPr algn="ctr"/>
            <a:r>
              <a:rPr lang="en-US" sz="40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Stories </a:t>
            </a:r>
            <a:endParaRPr lang="en-US" sz="40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8" name="Rectangle 7"/>
          <p:cNvSpPr/>
          <p:nvPr/>
        </p:nvSpPr>
        <p:spPr>
          <a:xfrm>
            <a:off x="5868144" y="5949280"/>
            <a:ext cx="3059832" cy="707886"/>
          </a:xfrm>
          <a:prstGeom prst="rect">
            <a:avLst/>
          </a:prstGeom>
          <a:noFill/>
        </p:spPr>
        <p:txBody>
          <a:bodyPr wrap="square" lIns="91440" tIns="45720" rIns="91440" bIns="45720">
            <a:spAutoFit/>
          </a:bodyPr>
          <a:lstStyle/>
          <a:p>
            <a:pPr algn="ctr"/>
            <a:r>
              <a:rPr lang="en-US" sz="4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Disciples </a:t>
            </a:r>
            <a:endPar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9" name="Rectangle 8"/>
          <p:cNvSpPr/>
          <p:nvPr/>
        </p:nvSpPr>
        <p:spPr>
          <a:xfrm>
            <a:off x="3203848" y="2276872"/>
            <a:ext cx="2821620" cy="707886"/>
          </a:xfrm>
          <a:prstGeom prst="rect">
            <a:avLst/>
          </a:prstGeom>
          <a:noFill/>
        </p:spPr>
        <p:txBody>
          <a:bodyPr wrap="squar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Laughter </a:t>
            </a:r>
            <a:endParaRPr lang="en-US" sz="4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0" name="Rectangle 9"/>
          <p:cNvSpPr/>
          <p:nvPr/>
        </p:nvSpPr>
        <p:spPr>
          <a:xfrm>
            <a:off x="6490709" y="692696"/>
            <a:ext cx="2311851" cy="707886"/>
          </a:xfrm>
          <a:prstGeom prst="rect">
            <a:avLst/>
          </a:prstGeom>
          <a:noFill/>
        </p:spPr>
        <p:txBody>
          <a:bodyPr wrap="none" lIns="91440" tIns="45720" rIns="91440" bIns="45720">
            <a:spAutoFit/>
          </a:bodyPr>
          <a:lstStyle/>
          <a:p>
            <a:pPr algn="ctr"/>
            <a:r>
              <a:rPr lang="en-US" sz="4000" b="1" cap="none"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Family </a:t>
            </a:r>
            <a:endParaRPr lang="en-US" sz="4000" b="1" cap="none"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endParaRPr>
          </a:p>
        </p:txBody>
      </p:sp>
      <p:sp>
        <p:nvSpPr>
          <p:cNvPr id="11" name="Rectangle 10"/>
          <p:cNvSpPr/>
          <p:nvPr/>
        </p:nvSpPr>
        <p:spPr>
          <a:xfrm>
            <a:off x="379912" y="3573016"/>
            <a:ext cx="2356735" cy="707886"/>
          </a:xfrm>
          <a:prstGeom prst="rect">
            <a:avLst/>
          </a:prstGeom>
          <a:noFill/>
        </p:spPr>
        <p:txBody>
          <a:bodyPr wrap="none" lIns="91440" tIns="45720" rIns="91440" bIns="45720">
            <a:spAutoFit/>
          </a:bodyPr>
          <a:lstStyle/>
          <a:p>
            <a:pPr algn="ctr"/>
            <a:r>
              <a:rPr lang="en-US"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betrayal</a:t>
            </a:r>
            <a:endParaRPr lang="en-US"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12" name="Rectangle 11"/>
          <p:cNvSpPr/>
          <p:nvPr/>
        </p:nvSpPr>
        <p:spPr>
          <a:xfrm>
            <a:off x="7019700" y="3068960"/>
            <a:ext cx="1835759" cy="707886"/>
          </a:xfrm>
          <a:prstGeom prst="rect">
            <a:avLst/>
          </a:prstGeom>
          <a:noFill/>
        </p:spPr>
        <p:txBody>
          <a:bodyPr wrap="none" lIns="91440" tIns="45720" rIns="91440" bIns="45720">
            <a:spAutoFit/>
          </a:bodyPr>
          <a:lstStyle/>
          <a:p>
            <a:pPr algn="ctr"/>
            <a:r>
              <a:rPr lang="en-US"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denial</a:t>
            </a:r>
            <a:endParaRPr 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3" name="Rectangle 12"/>
          <p:cNvSpPr/>
          <p:nvPr/>
        </p:nvSpPr>
        <p:spPr>
          <a:xfrm>
            <a:off x="0" y="2276872"/>
            <a:ext cx="2627784" cy="523220"/>
          </a:xfrm>
          <a:prstGeom prst="rect">
            <a:avLst/>
          </a:prstGeom>
          <a:noFill/>
        </p:spPr>
        <p:txBody>
          <a:bodyPr wrap="square" lIns="91440" tIns="45720" rIns="91440" bIns="45720">
            <a:spAutoFit/>
          </a:bodyPr>
          <a:lstStyle/>
          <a:p>
            <a:pPr algn="ctr"/>
            <a:r>
              <a:rPr lang="en-US" sz="28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Opponents </a:t>
            </a: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5" name="Rectangle 14"/>
          <p:cNvSpPr/>
          <p:nvPr/>
        </p:nvSpPr>
        <p:spPr>
          <a:xfrm>
            <a:off x="5724128" y="1772816"/>
            <a:ext cx="3419872"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Jewish</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6" name="Rectangle 15"/>
          <p:cNvSpPr/>
          <p:nvPr/>
        </p:nvSpPr>
        <p:spPr>
          <a:xfrm>
            <a:off x="5940152" y="4941168"/>
            <a:ext cx="3203848"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Messiah</a:t>
            </a:r>
            <a:endParaRPr lang="en-GB"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7" name="Rectangle 16"/>
          <p:cNvSpPr/>
          <p:nvPr/>
        </p:nvSpPr>
        <p:spPr>
          <a:xfrm>
            <a:off x="1043609" y="2780928"/>
            <a:ext cx="2160240"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lord</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8" name="Rectangle 17"/>
          <p:cNvSpPr/>
          <p:nvPr/>
        </p:nvSpPr>
        <p:spPr>
          <a:xfrm>
            <a:off x="251520" y="6021288"/>
            <a:ext cx="3672408"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Son of God</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9" name="Rectangle 18"/>
          <p:cNvSpPr/>
          <p:nvPr/>
        </p:nvSpPr>
        <p:spPr>
          <a:xfrm rot="10800000" flipV="1">
            <a:off x="3203848" y="260648"/>
            <a:ext cx="3670261" cy="1323439"/>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Son of man</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0" name="Rectangle 19"/>
          <p:cNvSpPr/>
          <p:nvPr/>
        </p:nvSpPr>
        <p:spPr>
          <a:xfrm>
            <a:off x="3995936" y="3717032"/>
            <a:ext cx="2909771" cy="707886"/>
          </a:xfrm>
          <a:prstGeom prst="rect">
            <a:avLst/>
          </a:prstGeom>
          <a:noFill/>
        </p:spPr>
        <p:txBody>
          <a:bodyPr wrap="non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teacher</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1" name="Rectangle 20"/>
          <p:cNvSpPr/>
          <p:nvPr/>
        </p:nvSpPr>
        <p:spPr>
          <a:xfrm>
            <a:off x="952326" y="4293096"/>
            <a:ext cx="2542683" cy="707886"/>
          </a:xfrm>
          <a:prstGeom prst="rect">
            <a:avLst/>
          </a:prstGeom>
          <a:noFill/>
        </p:spPr>
        <p:txBody>
          <a:bodyPr wrap="non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healer</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22" name="Rectangle 21"/>
          <p:cNvSpPr/>
          <p:nvPr/>
        </p:nvSpPr>
        <p:spPr>
          <a:xfrm>
            <a:off x="4139952" y="4581128"/>
            <a:ext cx="1443195"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god</a:t>
            </a:r>
            <a:endParaRPr lang="en-GB"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heckerboard(across)">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heckerboard(across)">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heckerboard(across)">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heckerboard(across)">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checkerboard(across)">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heckerboard(across)">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checkerboard(across)">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checkerboard(across)">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checkerboard(across)">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checkerboard(across)">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checkerboard(across)">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checkerboard(across)">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checkerboard(across)">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checkerboard(across)">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checkerboard(across)">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5" presetClass="entr" presetSubtype="10"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checkerboard(across)">
                                      <p:cBhvr>
                                        <p:cTn id="9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P spid="12" grpId="0"/>
      <p:bldP spid="13" grpId="0"/>
      <p:bldP spid="15" grpId="0"/>
      <p:bldP spid="16" grpId="0"/>
      <p:bldP spid="17" grpId="0"/>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Journey to Jerusalem</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Baptism</a:t>
            </a:r>
          </a:p>
          <a:p>
            <a:r>
              <a:rPr lang="en-GB" dirty="0" smtClean="0"/>
              <a:t>Gathering a community</a:t>
            </a:r>
          </a:p>
          <a:p>
            <a:r>
              <a:rPr lang="en-GB" dirty="0" smtClean="0"/>
              <a:t>Teaching and Healing</a:t>
            </a:r>
          </a:p>
          <a:p>
            <a:r>
              <a:rPr lang="en-GB" dirty="0" smtClean="0"/>
              <a:t>Opposition</a:t>
            </a:r>
          </a:p>
          <a:p>
            <a:r>
              <a:rPr lang="en-GB" dirty="0" smtClean="0"/>
              <a:t>Confession Time</a:t>
            </a:r>
          </a:p>
          <a:p>
            <a:r>
              <a:rPr lang="en-GB" dirty="0" smtClean="0"/>
              <a:t>Teaching about who he is</a:t>
            </a:r>
          </a:p>
          <a:p>
            <a:r>
              <a:rPr lang="en-GB" dirty="0" smtClean="0"/>
              <a:t>To Jerusalem</a:t>
            </a:r>
          </a:p>
          <a:p>
            <a:r>
              <a:rPr lang="en-GB" dirty="0" smtClean="0"/>
              <a:t>Opposition</a:t>
            </a:r>
          </a:p>
          <a:p>
            <a:r>
              <a:rPr lang="en-GB" dirty="0" smtClean="0"/>
              <a:t>Betrayal, Arrest and Trial</a:t>
            </a:r>
          </a:p>
          <a:p>
            <a:r>
              <a:rPr lang="en-GB" dirty="0" smtClean="0"/>
              <a:t>Death</a:t>
            </a:r>
          </a:p>
          <a:p>
            <a:r>
              <a:rPr lang="en-GB" dirty="0" smtClean="0"/>
              <a:t>Easter</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to="" calcmode="lin" valueType="num">
                                      <p:cBhvr>
                                        <p:cTn id="17" dur="1" fill="hold"/>
                                        <p:tgtEl>
                                          <p:spTgt spid="3">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to="" calcmode="lin" valueType="num">
                                      <p:cBhvr>
                                        <p:cTn id="27" dur="1" fill="hold"/>
                                        <p:tgtEl>
                                          <p:spTgt spid="3">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to="" calcmode="lin" valueType="num">
                                      <p:cBhvr>
                                        <p:cTn id="32" dur="1" fill="hold"/>
                                        <p:tgtEl>
                                          <p:spTgt spid="3">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to="" calcmode="lin" valueType="num">
                                      <p:cBhvr>
                                        <p:cTn id="37" dur="1" fill="hold"/>
                                        <p:tgtEl>
                                          <p:spTgt spid="3">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to="" calcmode="lin" valueType="num">
                                      <p:cBhvr>
                                        <p:cTn id="42" dur="1" fill="hold"/>
                                        <p:tgtEl>
                                          <p:spTgt spid="3">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to="" calcmode="lin" valueType="num">
                                      <p:cBhvr>
                                        <p:cTn id="47" dur="1" fill="hold"/>
                                        <p:tgtEl>
                                          <p:spTgt spid="3">
                                            <p:txEl>
                                              <p:pRg st="8" end="8"/>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to="" calcmode="lin" valueType="num">
                                      <p:cBhvr>
                                        <p:cTn id="52" dur="1" fill="hold"/>
                                        <p:tgtEl>
                                          <p:spTgt spid="3">
                                            <p:txEl>
                                              <p:pRg st="9" end="9"/>
                                            </p:txEl>
                                          </p:spTgt>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to="" calcmode="lin" valueType="num">
                                      <p:cBhvr>
                                        <p:cTn id="57" dur="1" fill="hold"/>
                                        <p:tgtEl>
                                          <p:spTgt spid="3">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Evangelists interpret Jesus</a:t>
            </a:r>
            <a:endParaRPr lang="en-GB" dirty="0"/>
          </a:p>
        </p:txBody>
      </p:sp>
      <p:sp>
        <p:nvSpPr>
          <p:cNvPr id="3" name="Content Placeholder 2"/>
          <p:cNvSpPr>
            <a:spLocks noGrp="1"/>
          </p:cNvSpPr>
          <p:nvPr>
            <p:ph idx="1"/>
          </p:nvPr>
        </p:nvSpPr>
        <p:spPr/>
        <p:txBody>
          <a:bodyPr>
            <a:normAutofit lnSpcReduction="10000"/>
          </a:bodyPr>
          <a:lstStyle/>
          <a:p>
            <a:r>
              <a:rPr lang="en-GB" dirty="0" smtClean="0"/>
              <a:t>Mark</a:t>
            </a:r>
          </a:p>
          <a:p>
            <a:pPr lvl="2"/>
            <a:r>
              <a:rPr lang="en-GB" dirty="0" smtClean="0"/>
              <a:t>Earliest gospel, short and snappy, two parts with everything from 8:31 a journey to Jerusalem</a:t>
            </a:r>
          </a:p>
          <a:p>
            <a:r>
              <a:rPr lang="en-GB" dirty="0" smtClean="0"/>
              <a:t>Matthew</a:t>
            </a:r>
          </a:p>
          <a:p>
            <a:pPr lvl="2"/>
            <a:r>
              <a:rPr lang="en-GB" dirty="0" smtClean="0"/>
              <a:t>Jesus the Teacher (new Moses), Son of David, the Jewish Messiah.</a:t>
            </a:r>
          </a:p>
          <a:p>
            <a:r>
              <a:rPr lang="en-GB" dirty="0" smtClean="0"/>
              <a:t>Luke</a:t>
            </a:r>
          </a:p>
          <a:p>
            <a:pPr lvl="2"/>
            <a:r>
              <a:rPr lang="en-GB" dirty="0" smtClean="0"/>
              <a:t>Jesus the healer, saviour of the world with a bias to the poor</a:t>
            </a:r>
          </a:p>
          <a:p>
            <a:r>
              <a:rPr lang="en-GB" dirty="0" smtClean="0"/>
              <a:t>John</a:t>
            </a:r>
          </a:p>
          <a:p>
            <a:pPr lvl="2"/>
            <a:r>
              <a:rPr lang="en-GB" dirty="0" smtClean="0"/>
              <a:t>Jesus is God, I AM sayings</a:t>
            </a:r>
          </a:p>
          <a:p>
            <a:endParaRPr lang="en-GB" dirty="0" smtClean="0"/>
          </a:p>
          <a:p>
            <a:endParaRPr lang="en-GB"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checkerboard(across)">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checkerboard(across)">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heckerboard(across)">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MarkanPriority.png"/>
          <p:cNvPicPr>
            <a:picLocks noChangeAspect="1"/>
          </p:cNvPicPr>
          <p:nvPr/>
        </p:nvPicPr>
        <p:blipFill>
          <a:blip r:embed="rId2" cstate="print"/>
          <a:srcRect/>
          <a:stretch>
            <a:fillRect/>
          </a:stretch>
        </p:blipFill>
        <p:spPr bwMode="auto">
          <a:xfrm>
            <a:off x="1638300" y="0"/>
            <a:ext cx="5867400" cy="6858000"/>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page0_blog_entry669_1.jpg"/>
          <p:cNvPicPr>
            <a:picLocks noChangeAspect="1"/>
          </p:cNvPicPr>
          <p:nvPr/>
        </p:nvPicPr>
        <p:blipFill>
          <a:blip r:embed="rId2" cstate="print"/>
          <a:srcRect/>
          <a:stretch>
            <a:fillRect/>
          </a:stretch>
        </p:blipFill>
        <p:spPr bwMode="auto">
          <a:xfrm>
            <a:off x="1476375" y="1125538"/>
            <a:ext cx="6653213" cy="4121150"/>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solidFill>
                  <a:srgbClr val="7B9899"/>
                </a:solidFill>
              </a:rPr>
              <a:t>Tools for the Story</a:t>
            </a:r>
          </a:p>
        </p:txBody>
      </p:sp>
      <p:sp>
        <p:nvSpPr>
          <p:cNvPr id="3" name="Content Placeholder 2"/>
          <p:cNvSpPr>
            <a:spLocks noGrp="1"/>
          </p:cNvSpPr>
          <p:nvPr>
            <p:ph sz="quarter" idx="1"/>
          </p:nvPr>
        </p:nvSpPr>
        <p:spPr>
          <a:xfrm>
            <a:off x="539551" y="2492895"/>
            <a:ext cx="8266311" cy="3606279"/>
          </a:xfrm>
        </p:spPr>
        <p:txBody>
          <a:bodyPr/>
          <a:lstStyle/>
          <a:p>
            <a:r>
              <a:rPr lang="en-GB" dirty="0" smtClean="0"/>
              <a:t>Story of Jesus</a:t>
            </a:r>
          </a:p>
          <a:p>
            <a:pPr>
              <a:buFont typeface="Wingdings 2" pitchFamily="18" charset="2"/>
              <a:buNone/>
            </a:pPr>
            <a:endParaRPr lang="en-GB" dirty="0" smtClean="0"/>
          </a:p>
          <a:p>
            <a:r>
              <a:rPr lang="en-GB" dirty="0" smtClean="0"/>
              <a:t>Story of Israel – Story of a covenant people</a:t>
            </a:r>
          </a:p>
          <a:p>
            <a:endParaRPr lang="en-GB" dirty="0" smtClean="0"/>
          </a:p>
          <a:p>
            <a:r>
              <a:rPr lang="en-GB" dirty="0" smtClean="0"/>
              <a:t>Story of Mark’s community</a:t>
            </a:r>
          </a:p>
          <a:p>
            <a:endParaRPr lang="en-GB" dirty="0" smtClean="0"/>
          </a:p>
          <a:p>
            <a:endParaRPr lang="en-GB" dirty="0" smtClean="0"/>
          </a:p>
          <a:p>
            <a:endParaRPr lang="en-GB"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to="" calcmode="lin" valueType="num">
                                      <p:cBhvr>
                                        <p:cTn id="25" dur="1" fill="hold"/>
                                        <p:tgtEl>
                                          <p:spTgt spid="3">
                                            <p:txEl>
                                              <p:pRg st="0" end="0"/>
                                            </p:txEl>
                                          </p:spTgt>
                                        </p:tgtEl>
                                        <p:attrNameLst>
                                          <p:attrName/>
                                        </p:attrNameLst>
                                      </p:cBhvr>
                                    </p:anim>
                                  </p:childTnLst>
                                </p:cTn>
                              </p:par>
                            </p:childTnLst>
                          </p:cTn>
                        </p:par>
                      </p:childTnLst>
                    </p:cTn>
                  </p:par>
                  <p:par>
                    <p:cTn id="26" fill="hold">
                      <p:stCondLst>
                        <p:cond delay="indefinite"/>
                      </p:stCondLst>
                      <p:childTnLst>
                        <p:par>
                          <p:cTn id="27" fill="hold">
                            <p:stCondLst>
                              <p:cond delay="0"/>
                            </p:stCondLst>
                            <p:childTnLst>
                              <p:par>
                                <p:cTn id="28" presetID="24"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to="" calcmode="lin" valueType="num">
                                      <p:cBhvr>
                                        <p:cTn id="30" dur="1" fill="hold"/>
                                        <p:tgtEl>
                                          <p:spTgt spid="3">
                                            <p:txEl>
                                              <p:pRg st="2" end="2"/>
                                            </p:txEl>
                                          </p:spTgt>
                                        </p:tgtEl>
                                        <p:attrNameLst>
                                          <p:attrName/>
                                        </p:attrNameLst>
                                      </p:cBhvr>
                                    </p:anim>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to="" calcmode="lin" valueType="num">
                                      <p:cBhvr>
                                        <p:cTn id="35"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GB" smtClean="0">
                <a:solidFill>
                  <a:srgbClr val="7B9899"/>
                </a:solidFill>
              </a:rPr>
              <a:t>Marcan Overview</a:t>
            </a:r>
          </a:p>
        </p:txBody>
      </p:sp>
      <p:sp>
        <p:nvSpPr>
          <p:cNvPr id="3" name="Content Placeholder 2"/>
          <p:cNvSpPr>
            <a:spLocks noGrp="1"/>
          </p:cNvSpPr>
          <p:nvPr>
            <p:ph sz="quarter" idx="1"/>
          </p:nvPr>
        </p:nvSpPr>
        <p:spPr>
          <a:xfrm>
            <a:off x="301625" y="2132855"/>
            <a:ext cx="8504238" cy="3966319"/>
          </a:xfrm>
        </p:spPr>
        <p:txBody>
          <a:bodyPr>
            <a:normAutofit fontScale="92500" lnSpcReduction="20000"/>
          </a:bodyPr>
          <a:lstStyle/>
          <a:p>
            <a:pPr marL="274320" indent="-274320" fontAlgn="auto">
              <a:spcAft>
                <a:spcPts val="0"/>
              </a:spcAft>
              <a:buFont typeface="Wingdings 2"/>
              <a:buChar char=""/>
              <a:defRPr/>
            </a:pPr>
            <a:r>
              <a:rPr lang="en-GB" dirty="0" smtClean="0"/>
              <a:t>Introduction (1:1-15)</a:t>
            </a:r>
          </a:p>
          <a:p>
            <a:pPr marL="548640" lvl="1" indent="-274320" fontAlgn="auto">
              <a:spcAft>
                <a:spcPts val="0"/>
              </a:spcAft>
              <a:buFont typeface="Wingdings"/>
              <a:buChar char=""/>
              <a:defRPr/>
            </a:pPr>
            <a:r>
              <a:rPr lang="en-GB" dirty="0" smtClean="0"/>
              <a:t>Jesus is the Messiah, the Son of God</a:t>
            </a:r>
          </a:p>
          <a:p>
            <a:pPr marL="274320" indent="-274320" fontAlgn="auto">
              <a:spcAft>
                <a:spcPts val="0"/>
              </a:spcAft>
              <a:buFont typeface="Wingdings 2"/>
              <a:buChar char=""/>
              <a:defRPr/>
            </a:pPr>
            <a:r>
              <a:rPr lang="en-GB" dirty="0" smtClean="0"/>
              <a:t>Jesus, the Bearer of the Kingdom (1:16-8:26)</a:t>
            </a:r>
          </a:p>
          <a:p>
            <a:pPr marL="548640" lvl="1" indent="-274320" fontAlgn="auto">
              <a:spcAft>
                <a:spcPts val="0"/>
              </a:spcAft>
              <a:buFont typeface="Wingdings"/>
              <a:buChar char=""/>
              <a:defRPr/>
            </a:pPr>
            <a:r>
              <a:rPr lang="en-GB" dirty="0" smtClean="0"/>
              <a:t>Jesus’ authority and response to it</a:t>
            </a:r>
          </a:p>
          <a:p>
            <a:pPr marL="548640" lvl="1" indent="-274320" fontAlgn="auto">
              <a:spcAft>
                <a:spcPts val="0"/>
              </a:spcAft>
              <a:buFont typeface="Wingdings"/>
              <a:buChar char=""/>
              <a:defRPr/>
            </a:pPr>
            <a:r>
              <a:rPr lang="en-GB" dirty="0" smtClean="0"/>
              <a:t>Jesus’ disciples</a:t>
            </a:r>
          </a:p>
          <a:p>
            <a:pPr marL="548640" lvl="1" indent="-274320" fontAlgn="auto">
              <a:spcAft>
                <a:spcPts val="0"/>
              </a:spcAft>
              <a:buFont typeface="Wingdings"/>
              <a:buChar char=""/>
              <a:defRPr/>
            </a:pPr>
            <a:r>
              <a:rPr lang="en-GB" dirty="0" smtClean="0"/>
              <a:t>Training of the disciples</a:t>
            </a:r>
          </a:p>
          <a:p>
            <a:pPr marL="274320" indent="-274320" fontAlgn="auto">
              <a:spcAft>
                <a:spcPts val="0"/>
              </a:spcAft>
              <a:buFont typeface="Wingdings 2"/>
              <a:buChar char=""/>
              <a:defRPr/>
            </a:pPr>
            <a:r>
              <a:rPr lang="en-GB" dirty="0" smtClean="0"/>
              <a:t>The Road to Golgotha (8:27-15:41)</a:t>
            </a:r>
          </a:p>
          <a:p>
            <a:pPr marL="548640" lvl="1" indent="-274320" fontAlgn="auto">
              <a:spcAft>
                <a:spcPts val="0"/>
              </a:spcAft>
              <a:buFont typeface="Wingdings"/>
              <a:buChar char=""/>
              <a:defRPr/>
            </a:pPr>
            <a:r>
              <a:rPr lang="en-GB" dirty="0" smtClean="0"/>
              <a:t>The Journey to Jerusalem</a:t>
            </a:r>
          </a:p>
          <a:p>
            <a:pPr marL="548640" lvl="1" indent="-274320" fontAlgn="auto">
              <a:spcAft>
                <a:spcPts val="0"/>
              </a:spcAft>
              <a:buFont typeface="Wingdings"/>
              <a:buChar char=""/>
              <a:defRPr/>
            </a:pPr>
            <a:r>
              <a:rPr lang="en-GB" dirty="0" smtClean="0"/>
              <a:t>Jesus in the Temple</a:t>
            </a:r>
          </a:p>
          <a:p>
            <a:pPr marL="548640" lvl="1" indent="-274320" fontAlgn="auto">
              <a:spcAft>
                <a:spcPts val="0"/>
              </a:spcAft>
              <a:buFont typeface="Wingdings"/>
              <a:buChar char=""/>
              <a:defRPr/>
            </a:pPr>
            <a:r>
              <a:rPr lang="en-GB" dirty="0" smtClean="0"/>
              <a:t>Towards the Cross</a:t>
            </a:r>
          </a:p>
          <a:p>
            <a:pPr marL="274320" indent="-274320" fontAlgn="auto">
              <a:spcAft>
                <a:spcPts val="0"/>
              </a:spcAft>
              <a:buFont typeface="Wingdings 2"/>
              <a:buChar char=""/>
              <a:defRPr/>
            </a:pPr>
            <a:r>
              <a:rPr lang="en-GB" dirty="0" smtClean="0"/>
              <a:t>Epilogue (16:1-8) He is Risen or the Tomb is Empty</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to="" calcmode="lin" valueType="num">
                                      <p:cBhvr>
                                        <p:cTn id="10" dur="1" fill="hold"/>
                                        <p:tgtEl>
                                          <p:spTgt spid="3">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to="" calcmode="lin" valueType="num">
                                      <p:cBhvr>
                                        <p:cTn id="15" dur="1" fill="hold"/>
                                        <p:tgtEl>
                                          <p:spTgt spid="3">
                                            <p:txEl>
                                              <p:pRg st="2" end="2"/>
                                            </p:txEl>
                                          </p:spTgt>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to="" calcmode="lin" valueType="num">
                                      <p:cBhvr>
                                        <p:cTn id="18" dur="1" fill="hold"/>
                                        <p:tgtEl>
                                          <p:spTgt spid="3">
                                            <p:txEl>
                                              <p:pRg st="3" end="3"/>
                                            </p:txEl>
                                          </p:spTgt>
                                        </p:tgtEl>
                                        <p:attrNameLst>
                                          <p:attrName/>
                                        </p:attrNameLst>
                                      </p:cBhvr>
                                    </p:anim>
                                  </p:childTnLst>
                                </p:cTn>
                              </p:par>
                              <p:par>
                                <p:cTn id="19" presetID="24"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to="" calcmode="lin" valueType="num">
                                      <p:cBhvr>
                                        <p:cTn id="21" dur="1" fill="hold"/>
                                        <p:tgtEl>
                                          <p:spTgt spid="3">
                                            <p:txEl>
                                              <p:pRg st="4" end="4"/>
                                            </p:txEl>
                                          </p:spTgt>
                                        </p:tgtEl>
                                        <p:attrNameLst>
                                          <p:attrName/>
                                        </p:attrNameLst>
                                      </p:cBhvr>
                                    </p:anim>
                                  </p:childTnLst>
                                </p:cTn>
                              </p:par>
                              <p:par>
                                <p:cTn id="22" presetID="24"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to="" calcmode="lin" valueType="num">
                                      <p:cBhvr>
                                        <p:cTn id="24" dur="1" fill="hold"/>
                                        <p:tgtEl>
                                          <p:spTgt spid="3">
                                            <p:txEl>
                                              <p:pRg st="5" end="5"/>
                                            </p:txEl>
                                          </p:spTgt>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to="" calcmode="lin" valueType="num">
                                      <p:cBhvr>
                                        <p:cTn id="29" dur="1" fill="hold"/>
                                        <p:tgtEl>
                                          <p:spTgt spid="3">
                                            <p:txEl>
                                              <p:pRg st="6" end="6"/>
                                            </p:txEl>
                                          </p:spTgt>
                                        </p:tgtEl>
                                        <p:attrNameLst>
                                          <p:attrName/>
                                        </p:attrNameLst>
                                      </p:cBhvr>
                                    </p:anim>
                                  </p:childTnLst>
                                </p:cTn>
                              </p:par>
                              <p:par>
                                <p:cTn id="30" presetID="24"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to="" calcmode="lin" valueType="num">
                                      <p:cBhvr>
                                        <p:cTn id="32" dur="1" fill="hold"/>
                                        <p:tgtEl>
                                          <p:spTgt spid="3">
                                            <p:txEl>
                                              <p:pRg st="7" end="7"/>
                                            </p:txEl>
                                          </p:spTgt>
                                        </p:tgtEl>
                                        <p:attrNameLst>
                                          <p:attrName/>
                                        </p:attrNameLst>
                                      </p:cBhvr>
                                    </p:anim>
                                  </p:childTnLst>
                                </p:cTn>
                              </p:par>
                              <p:par>
                                <p:cTn id="33" presetID="24"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to="" calcmode="lin" valueType="num">
                                      <p:cBhvr>
                                        <p:cTn id="35" dur="1" fill="hold"/>
                                        <p:tgtEl>
                                          <p:spTgt spid="3">
                                            <p:txEl>
                                              <p:pRg st="8" end="8"/>
                                            </p:txEl>
                                          </p:spTgt>
                                        </p:tgtEl>
                                        <p:attrNameLst>
                                          <p:attrName/>
                                        </p:attrNameLst>
                                      </p:cBhvr>
                                    </p:anim>
                                  </p:childTnLst>
                                </p:cTn>
                              </p:par>
                              <p:par>
                                <p:cTn id="36" presetID="24"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 to="" calcmode="lin" valueType="num">
                                      <p:cBhvr>
                                        <p:cTn id="38" dur="1" fill="hold"/>
                                        <p:tgtEl>
                                          <p:spTgt spid="3">
                                            <p:txEl>
                                              <p:pRg st="9" end="9"/>
                                            </p:txEl>
                                          </p:spTgt>
                                        </p:tgtEl>
                                        <p:attrNameLst>
                                          <p:attrName/>
                                        </p:attrNameLst>
                                      </p:cBhvr>
                                    </p:anim>
                                  </p:child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to="" calcmode="lin" valueType="num">
                                      <p:cBhvr>
                                        <p:cTn id="43" dur="1" fill="hold"/>
                                        <p:tgtEl>
                                          <p:spTgt spid="3">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GB" smtClean="0">
                <a:solidFill>
                  <a:srgbClr val="7B9899"/>
                </a:solidFill>
              </a:rPr>
              <a:t>Mark’s Jesus</a:t>
            </a:r>
          </a:p>
        </p:txBody>
      </p:sp>
      <p:sp>
        <p:nvSpPr>
          <p:cNvPr id="3" name="Content Placeholder 2"/>
          <p:cNvSpPr>
            <a:spLocks noGrp="1"/>
          </p:cNvSpPr>
          <p:nvPr>
            <p:ph sz="quarter" idx="1"/>
          </p:nvPr>
        </p:nvSpPr>
        <p:spPr>
          <a:xfrm>
            <a:off x="301625" y="2132855"/>
            <a:ext cx="8504238" cy="3966319"/>
          </a:xfrm>
        </p:spPr>
        <p:txBody>
          <a:bodyPr>
            <a:normAutofit fontScale="92500" lnSpcReduction="20000"/>
          </a:bodyPr>
          <a:lstStyle/>
          <a:p>
            <a:r>
              <a:rPr lang="en-GB" dirty="0" smtClean="0"/>
              <a:t>We know who Jesus is for Mark</a:t>
            </a:r>
          </a:p>
          <a:p>
            <a:pPr lvl="1"/>
            <a:r>
              <a:rPr lang="en-GB" dirty="0" smtClean="0"/>
              <a:t>Some of the characters do not: disciples, authorities</a:t>
            </a:r>
          </a:p>
          <a:p>
            <a:pPr lvl="1"/>
            <a:r>
              <a:rPr lang="en-GB" dirty="0" smtClean="0"/>
              <a:t>Beware of reading into Mark later Christian understandings</a:t>
            </a:r>
          </a:p>
          <a:p>
            <a:r>
              <a:rPr lang="en-GB" dirty="0" smtClean="0"/>
              <a:t>The Messianic Secret</a:t>
            </a:r>
          </a:p>
          <a:p>
            <a:pPr lvl="1"/>
            <a:r>
              <a:rPr lang="en-GB" dirty="0" smtClean="0"/>
              <a:t>Dramatic plot</a:t>
            </a:r>
          </a:p>
          <a:p>
            <a:pPr lvl="1"/>
            <a:r>
              <a:rPr lang="en-GB" dirty="0" smtClean="0"/>
              <a:t>Corrective?</a:t>
            </a:r>
          </a:p>
          <a:p>
            <a:pPr lvl="1"/>
            <a:r>
              <a:rPr lang="en-GB" dirty="0" smtClean="0"/>
              <a:t>Missional necessity</a:t>
            </a:r>
          </a:p>
          <a:p>
            <a:r>
              <a:rPr lang="en-GB" dirty="0" smtClean="0"/>
              <a:t>The ‘one like a Son of Man’</a:t>
            </a:r>
          </a:p>
          <a:p>
            <a:pPr lvl="1"/>
            <a:r>
              <a:rPr lang="en-GB" dirty="0" smtClean="0"/>
              <a:t>What on earth does this mean (self-reference, human being or heavenly/divine figure)</a:t>
            </a:r>
          </a:p>
          <a:p>
            <a:pPr lvl="1">
              <a:buFont typeface="Wingdings" pitchFamily="2" charset="2"/>
              <a:buNone/>
            </a:pPr>
            <a:endParaRPr lang="en-GB" dirty="0" smtClean="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3" end="3"/>
                                            </p:txEl>
                                          </p:spTgt>
                                        </p:tgtEl>
                                      </p:cBhvr>
                                    </p:animEffect>
                                  </p:childTnLst>
                                </p:cTn>
                              </p:par>
                              <p:par>
                                <p:cTn id="27" presetID="29"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3">
                                            <p:txEl>
                                              <p:pRg st="4" end="4"/>
                                            </p:txEl>
                                          </p:spTgt>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3">
                                            <p:txEl>
                                              <p:pRg st="5" end="5"/>
                                            </p:txEl>
                                          </p:spTgt>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p:cTn id="46"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
                                            <p:txEl>
                                              <p:pRg st="7" end="7"/>
                                            </p:txEl>
                                          </p:spTgt>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p:cTn id="51"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52"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3"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Understandings of Jesus</a:t>
            </a:r>
            <a:endParaRPr lang="en-GB" dirty="0"/>
          </a:p>
        </p:txBody>
      </p:sp>
      <p:pic>
        <p:nvPicPr>
          <p:cNvPr id="4" name="Content Placeholder 3" descr="faces_bbc.jpg"/>
          <p:cNvPicPr>
            <a:picLocks noGrp="1" noChangeAspect="1"/>
          </p:cNvPicPr>
          <p:nvPr>
            <p:ph idx="1"/>
          </p:nvPr>
        </p:nvPicPr>
        <p:blipFill>
          <a:blip r:embed="rId2" cstate="print"/>
          <a:stretch>
            <a:fillRect/>
          </a:stretch>
        </p:blipFill>
        <p:spPr>
          <a:xfrm>
            <a:off x="6732240" y="4293096"/>
            <a:ext cx="1909198" cy="2380134"/>
          </a:xfrm>
        </p:spPr>
      </p:pic>
    </p:spTree>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Gospel beginnings </a:t>
            </a:r>
            <a:endParaRPr lang="en-GB" dirty="0"/>
          </a:p>
        </p:txBody>
      </p:sp>
      <p:sp>
        <p:nvSpPr>
          <p:cNvPr id="3" name="Content Placeholder 2"/>
          <p:cNvSpPr>
            <a:spLocks noGrp="1"/>
          </p:cNvSpPr>
          <p:nvPr>
            <p:ph idx="1"/>
          </p:nvPr>
        </p:nvSpPr>
        <p:spPr/>
        <p:txBody>
          <a:bodyPr/>
          <a:lstStyle/>
          <a:p>
            <a:r>
              <a:rPr lang="en-GB" dirty="0" smtClean="0"/>
              <a:t>Mark</a:t>
            </a:r>
          </a:p>
          <a:p>
            <a:pPr lvl="2"/>
            <a:r>
              <a:rPr lang="en-GB" dirty="0" smtClean="0"/>
              <a:t>The Baptist</a:t>
            </a:r>
          </a:p>
          <a:p>
            <a:r>
              <a:rPr lang="en-GB" dirty="0" smtClean="0"/>
              <a:t>Matthew</a:t>
            </a:r>
          </a:p>
          <a:p>
            <a:pPr lvl="2"/>
            <a:r>
              <a:rPr lang="en-GB" dirty="0" smtClean="0"/>
              <a:t>Family Tree</a:t>
            </a:r>
          </a:p>
          <a:p>
            <a:r>
              <a:rPr lang="en-GB" dirty="0" smtClean="0"/>
              <a:t>Luke</a:t>
            </a:r>
          </a:p>
          <a:p>
            <a:pPr lvl="2"/>
            <a:r>
              <a:rPr lang="en-GB" dirty="0" smtClean="0"/>
              <a:t>Zechariah and Elizabeth</a:t>
            </a:r>
          </a:p>
          <a:p>
            <a:r>
              <a:rPr lang="en-GB" dirty="0" smtClean="0"/>
              <a:t>John</a:t>
            </a:r>
          </a:p>
          <a:p>
            <a:pPr lvl="2"/>
            <a:r>
              <a:rPr lang="en-GB" dirty="0" smtClean="0"/>
              <a:t>Before time and space</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checkerboard(across)">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Gospel Endings</a:t>
            </a:r>
            <a:endParaRPr lang="en-GB" dirty="0"/>
          </a:p>
        </p:txBody>
      </p:sp>
      <p:sp>
        <p:nvSpPr>
          <p:cNvPr id="3" name="Content Placeholder 2"/>
          <p:cNvSpPr>
            <a:spLocks noGrp="1"/>
          </p:cNvSpPr>
          <p:nvPr>
            <p:ph idx="1"/>
          </p:nvPr>
        </p:nvSpPr>
        <p:spPr/>
        <p:txBody>
          <a:bodyPr/>
          <a:lstStyle/>
          <a:p>
            <a:r>
              <a:rPr lang="en-GB" dirty="0" smtClean="0"/>
              <a:t>Mark</a:t>
            </a:r>
          </a:p>
          <a:p>
            <a:pPr lvl="2"/>
            <a:r>
              <a:rPr lang="en-GB" dirty="0" smtClean="0"/>
              <a:t>A tomb that is empty</a:t>
            </a:r>
          </a:p>
          <a:p>
            <a:r>
              <a:rPr lang="en-GB" dirty="0" smtClean="0"/>
              <a:t>Matthew</a:t>
            </a:r>
          </a:p>
          <a:p>
            <a:pPr lvl="2"/>
            <a:r>
              <a:rPr lang="en-GB" dirty="0" smtClean="0"/>
              <a:t>The Great Commission</a:t>
            </a:r>
          </a:p>
          <a:p>
            <a:r>
              <a:rPr lang="en-GB" dirty="0" smtClean="0"/>
              <a:t>Luke</a:t>
            </a:r>
          </a:p>
          <a:p>
            <a:pPr lvl="2"/>
            <a:r>
              <a:rPr lang="en-GB" dirty="0" smtClean="0"/>
              <a:t>Worshipping in the Temple</a:t>
            </a:r>
          </a:p>
          <a:p>
            <a:r>
              <a:rPr lang="en-GB" dirty="0" smtClean="0"/>
              <a:t>John</a:t>
            </a:r>
          </a:p>
          <a:p>
            <a:pPr lvl="2"/>
            <a:r>
              <a:rPr lang="en-GB" dirty="0" smtClean="0"/>
              <a:t>By Lake Tiberius in Galilee</a:t>
            </a:r>
            <a:endParaRPr lang="en-GB"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amond(in)">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amond(in)">
                                      <p:cBhvr>
                                        <p:cTn id="15" dur="2000"/>
                                        <p:tgtEl>
                                          <p:spTgt spid="3">
                                            <p:txEl>
                                              <p:pRg st="2" end="2"/>
                                            </p:txEl>
                                          </p:spTgt>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amond(in)">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amond(in)">
                                      <p:cBhvr>
                                        <p:cTn id="23" dur="2000"/>
                                        <p:tgtEl>
                                          <p:spTgt spid="3">
                                            <p:txEl>
                                              <p:pRg st="4" end="4"/>
                                            </p:txEl>
                                          </p:spTgt>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amond(in)">
                                      <p:cBhvr>
                                        <p:cTn id="26" dur="2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amond(in)">
                                      <p:cBhvr>
                                        <p:cTn id="31" dur="2000"/>
                                        <p:tgtEl>
                                          <p:spTgt spid="3">
                                            <p:txEl>
                                              <p:pRg st="6" end="6"/>
                                            </p:txEl>
                                          </p:spTgt>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diamond(in)">
                                      <p:cBhvr>
                                        <p:cTn id="3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mind_the_gap-logo.jpg"/>
          <p:cNvPicPr>
            <a:picLocks noChangeAspect="1"/>
          </p:cNvPicPr>
          <p:nvPr/>
        </p:nvPicPr>
        <p:blipFill>
          <a:blip r:embed="rId2" cstate="print"/>
          <a:srcRect/>
          <a:stretch>
            <a:fillRect/>
          </a:stretch>
        </p:blipFill>
        <p:spPr>
          <a:xfrm>
            <a:off x="1858963" y="1643063"/>
            <a:ext cx="5389562" cy="4340225"/>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2.5"/>
                                          </p:val>
                                        </p:tav>
                                        <p:tav tm="100000">
                                          <p:val>
                                            <p:strVal val="#ppt_w"/>
                                          </p:val>
                                        </p:tav>
                                      </p:tavLst>
                                    </p:anim>
                                    <p:anim calcmode="lin" valueType="num">
                                      <p:cBhvr>
                                        <p:cTn id="8" dur="500" fill="hold"/>
                                        <p:tgtEl>
                                          <p:spTgt spid="2"/>
                                        </p:tgtEl>
                                        <p:attrNameLst>
                                          <p:attrName>ppt_h</p:attrName>
                                        </p:attrNameLst>
                                      </p:cBhvr>
                                      <p:tavLst>
                                        <p:tav tm="0">
                                          <p:val>
                                            <p:strVal val="#ppt_h*0.01"/>
                                          </p:val>
                                        </p:tav>
                                        <p:tav tm="100000">
                                          <p:val>
                                            <p:strVal val="#ppt_h"/>
                                          </p:val>
                                        </p:tav>
                                      </p:tavLst>
                                    </p:anim>
                                    <p:anim calcmode="lin" valueType="num">
                                      <p:cBhvr>
                                        <p:cTn id="9" dur="500" fill="hold"/>
                                        <p:tgtEl>
                                          <p:spTgt spid="2"/>
                                        </p:tgtEl>
                                        <p:attrNameLst>
                                          <p:attrName>ppt_x</p:attrName>
                                        </p:attrNameLst>
                                      </p:cBhvr>
                                      <p:tavLst>
                                        <p:tav tm="0">
                                          <p:val>
                                            <p:strVal val="#ppt_x"/>
                                          </p:val>
                                        </p:tav>
                                        <p:tav tm="100000">
                                          <p:val>
                                            <p:strVal val="#ppt_x"/>
                                          </p:val>
                                        </p:tav>
                                      </p:tavLst>
                                    </p:anim>
                                    <p:anim calcmode="lin" valueType="num">
                                      <p:cBhvr>
                                        <p:cTn id="10" dur="500" fill="hold"/>
                                        <p:tgtEl>
                                          <p:spTgt spid="2"/>
                                        </p:tgtEl>
                                        <p:attrNameLst>
                                          <p:attrName>ppt_y</p:attrName>
                                        </p:attrNameLst>
                                      </p:cBhvr>
                                      <p:tavLst>
                                        <p:tav tm="0">
                                          <p:val>
                                            <p:strVal val="#ppt_h+1"/>
                                          </p:val>
                                        </p:tav>
                                        <p:tav tm="100000">
                                          <p:val>
                                            <p:strVal val="#ppt_y"/>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Any Questions</a:t>
            </a:r>
            <a:endParaRPr lang="en-GB" dirty="0"/>
          </a:p>
        </p:txBody>
      </p:sp>
      <p:sp>
        <p:nvSpPr>
          <p:cNvPr id="3" name="Content Placeholder 2"/>
          <p:cNvSpPr>
            <a:spLocks noGrp="1"/>
          </p:cNvSpPr>
          <p:nvPr>
            <p:ph idx="1"/>
          </p:nvPr>
        </p:nvSpPr>
        <p:spPr/>
        <p:txBody>
          <a:bodyPr/>
          <a:lstStyle/>
          <a:p>
            <a:r>
              <a:rPr lang="en-GB" dirty="0" smtClean="0"/>
              <a:t>About Jesus</a:t>
            </a:r>
          </a:p>
          <a:p>
            <a:endParaRPr lang="en-GB" dirty="0" smtClean="0"/>
          </a:p>
          <a:p>
            <a:endParaRPr lang="en-GB" dirty="0" smtClean="0"/>
          </a:p>
          <a:p>
            <a:r>
              <a:rPr lang="en-GB" dirty="0" smtClean="0"/>
              <a:t>About the Course so far</a:t>
            </a:r>
            <a:endParaRPr lang="en-GB" dirty="0"/>
          </a:p>
        </p:txBody>
      </p:sp>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next week</a:t>
            </a:r>
            <a:endParaRPr lang="en-GB" dirty="0"/>
          </a:p>
        </p:txBody>
      </p:sp>
      <p:pic>
        <p:nvPicPr>
          <p:cNvPr id="5" name="Content Placeholder 4" descr="galatians.jpg"/>
          <p:cNvPicPr>
            <a:picLocks noGrp="1" noChangeAspect="1"/>
          </p:cNvPicPr>
          <p:nvPr>
            <p:ph idx="1"/>
          </p:nvPr>
        </p:nvPicPr>
        <p:blipFill>
          <a:blip r:embed="rId2" cstate="print"/>
          <a:stretch>
            <a:fillRect/>
          </a:stretch>
        </p:blipFill>
        <p:spPr>
          <a:xfrm>
            <a:off x="4932040" y="2780928"/>
            <a:ext cx="3749402" cy="3749402"/>
          </a:xfrm>
        </p:spPr>
      </p:pic>
    </p:spTree>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5947</TotalTime>
  <Words>564</Words>
  <Application>Microsoft Office PowerPoint</Application>
  <PresentationFormat>On-screen Show (4:3)</PresentationFormat>
  <Paragraphs>147</Paragraphs>
  <Slides>21</Slides>
  <Notes>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Urban</vt:lpstr>
      <vt:lpstr>Act 4: Jesus</vt:lpstr>
      <vt:lpstr>Aims </vt:lpstr>
      <vt:lpstr>The Bible as Drama</vt:lpstr>
      <vt:lpstr>Story of Israel</vt:lpstr>
      <vt:lpstr>Jesus did not emerge in a vacuum </vt:lpstr>
      <vt:lpstr>Slide 6</vt:lpstr>
      <vt:lpstr>What are the contours of Jesus’ life?</vt:lpstr>
      <vt:lpstr>Slide 8</vt:lpstr>
      <vt:lpstr>A Journey to Jerusalem</vt:lpstr>
      <vt:lpstr>The Evangelists interpret Jesus</vt:lpstr>
      <vt:lpstr>Slide 11</vt:lpstr>
      <vt:lpstr>Slide 12</vt:lpstr>
      <vt:lpstr>Tools for the Story</vt:lpstr>
      <vt:lpstr>Marcan Overview</vt:lpstr>
      <vt:lpstr>Mark’s Jesus</vt:lpstr>
      <vt:lpstr>Understandings of Jesus</vt:lpstr>
      <vt:lpstr>Gospel beginnings </vt:lpstr>
      <vt:lpstr>Gospel Endings</vt:lpstr>
      <vt:lpstr>Slide 19</vt:lpstr>
      <vt:lpstr>Any Questions</vt:lpstr>
      <vt:lpstr>For next week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Acts 1 and 2 creation and fall</dc:title>
  <dc:creator>Kevin Ellis</dc:creator>
  <cp:lastModifiedBy>Kevin</cp:lastModifiedBy>
  <cp:revision>189</cp:revision>
  <dcterms:created xsi:type="dcterms:W3CDTF">2013-02-12T10:37:07Z</dcterms:created>
  <dcterms:modified xsi:type="dcterms:W3CDTF">2013-07-15T08:51:43Z</dcterms:modified>
</cp:coreProperties>
</file>