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58" r:id="rId3"/>
    <p:sldId id="280" r:id="rId4"/>
    <p:sldId id="328" r:id="rId5"/>
    <p:sldId id="310" r:id="rId6"/>
    <p:sldId id="327" r:id="rId7"/>
    <p:sldId id="326" r:id="rId8"/>
    <p:sldId id="329" r:id="rId9"/>
    <p:sldId id="330" r:id="rId10"/>
    <p:sldId id="331" r:id="rId11"/>
    <p:sldId id="332" r:id="rId12"/>
    <p:sldId id="333" r:id="rId13"/>
    <p:sldId id="341" r:id="rId14"/>
    <p:sldId id="334" r:id="rId15"/>
    <p:sldId id="335" r:id="rId16"/>
    <p:sldId id="336" r:id="rId17"/>
    <p:sldId id="340" r:id="rId18"/>
    <p:sldId id="337" r:id="rId19"/>
    <p:sldId id="338" r:id="rId20"/>
    <p:sldId id="339" r:id="rId21"/>
    <p:sldId id="342" r:id="rId22"/>
    <p:sldId id="343" r:id="rId23"/>
    <p:sldId id="345" r:id="rId24"/>
    <p:sldId id="344" r:id="rId25"/>
    <p:sldId id="346" r:id="rId26"/>
    <p:sldId id="347" r:id="rId27"/>
    <p:sldId id="348" r:id="rId28"/>
    <p:sldId id="350" r:id="rId29"/>
    <p:sldId id="351" r:id="rId30"/>
    <p:sldId id="352" r:id="rId31"/>
    <p:sldId id="35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37" autoAdjust="0"/>
    <p:restoredTop sz="82975" autoAdjust="0"/>
  </p:normalViewPr>
  <p:slideViewPr>
    <p:cSldViewPr>
      <p:cViewPr>
        <p:scale>
          <a:sx n="75" d="100"/>
          <a:sy n="75" d="100"/>
        </p:scale>
        <p:origin x="-492" y="2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F41EB7-CC7C-406E-A331-FA2B171EEFF0}" type="datetimeFigureOut">
              <a:rPr lang="en-GB" smtClean="0"/>
              <a:pPr/>
              <a:t>15/07/2013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FE0CE2-F8BE-4478-B455-20371241B9A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succession of roman procurators</a:t>
            </a:r>
            <a:r>
              <a:rPr lang="en-GB" baseline="0" dirty="0" smtClean="0"/>
              <a:t> </a:t>
            </a:r>
          </a:p>
          <a:p>
            <a:endParaRPr lang="en-GB" baseline="0" dirty="0" smtClean="0"/>
          </a:p>
          <a:p>
            <a:r>
              <a:rPr lang="en-GB" baseline="0" dirty="0" smtClean="0"/>
              <a:t>Pharisees, Sadducees and the Covenanters at Qumran all have different modes of deliverance, even with the idea of Messiah there are differing concepts (</a:t>
            </a:r>
            <a:r>
              <a:rPr lang="en-GB" baseline="0" dirty="0" err="1" smtClean="0"/>
              <a:t>davidic</a:t>
            </a:r>
            <a:r>
              <a:rPr lang="en-GB" baseline="0" dirty="0" smtClean="0"/>
              <a:t> king, priestly messiah, teacher (Samaritans), prophetic)</a:t>
            </a:r>
          </a:p>
          <a:p>
            <a:endParaRPr lang="en-GB" baseline="0" dirty="0" smtClean="0"/>
          </a:p>
          <a:p>
            <a:r>
              <a:rPr lang="en-GB" baseline="0" dirty="0" smtClean="0"/>
              <a:t>The land where Jesus lived had known several famines in 20 years. Roman and Temple tax took most of their income, and one imagines there was little time in which to </a:t>
            </a:r>
            <a:r>
              <a:rPr lang="en-GB" baseline="0" dirty="0" err="1" smtClean="0"/>
              <a:t>reimagine</a:t>
            </a:r>
            <a:r>
              <a:rPr lang="en-GB" baseline="0" dirty="0" smtClean="0"/>
              <a:t> a different future</a:t>
            </a:r>
          </a:p>
          <a:p>
            <a:endParaRPr lang="en-GB" baseline="0" dirty="0" smtClean="0"/>
          </a:p>
          <a:p>
            <a:r>
              <a:rPr lang="en-GB" baseline="0" dirty="0" smtClean="0"/>
              <a:t>For many Jews, they were home; but not home</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5</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Continuity with the past</a:t>
            </a:r>
          </a:p>
          <a:p>
            <a:endParaRPr lang="en-GB" dirty="0" smtClean="0"/>
          </a:p>
          <a:p>
            <a:r>
              <a:rPr lang="en-GB" dirty="0" smtClean="0"/>
              <a:t>Contours</a:t>
            </a:r>
            <a:r>
              <a:rPr lang="en-GB" baseline="0" dirty="0" smtClean="0"/>
              <a:t> to interpret life are the same</a:t>
            </a:r>
          </a:p>
          <a:p>
            <a:endParaRPr lang="en-GB" baseline="0" dirty="0" smtClean="0"/>
          </a:p>
          <a:p>
            <a:r>
              <a:rPr lang="en-GB" baseline="0" dirty="0" smtClean="0"/>
              <a:t>Link with the OT story of Babel</a:t>
            </a:r>
          </a:p>
          <a:p>
            <a:endParaRPr lang="en-GB" baseline="0" dirty="0" smtClean="0"/>
          </a:p>
          <a:p>
            <a:r>
              <a:rPr lang="en-GB" baseline="0" dirty="0" smtClean="0"/>
              <a:t>Foundation of a new community – how distinct is difficult </a:t>
            </a:r>
            <a:r>
              <a:rPr lang="en-GB" baseline="0" smtClean="0"/>
              <a:t>to tell</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0C0D6C86-A47F-418A-965A-6AC35023A9B1}" type="datetimeFigureOut">
              <a:rPr lang="en-GB" smtClean="0"/>
              <a:pPr/>
              <a:t>15/07/2013</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0C0D6C86-A47F-418A-965A-6AC35023A9B1}" type="datetimeFigureOut">
              <a:rPr lang="en-GB" smtClean="0"/>
              <a:pPr/>
              <a:t>15/07/2013</a:t>
            </a:fld>
            <a:endParaRPr lang="en-GB"/>
          </a:p>
        </p:txBody>
      </p:sp>
      <p:sp>
        <p:nvSpPr>
          <p:cNvPr id="27" name="Slide Number Placeholder 26"/>
          <p:cNvSpPr>
            <a:spLocks noGrp="1"/>
          </p:cNvSpPr>
          <p:nvPr>
            <p:ph type="sldNum" sz="quarter" idx="11"/>
          </p:nvPr>
        </p:nvSpPr>
        <p:spPr/>
        <p:txBody>
          <a:bodyPr rtlCol="0"/>
          <a:lstStyle/>
          <a:p>
            <a:fld id="{60C77BD5-411B-4AF2-B759-E8249087E4F9}" type="slidenum">
              <a:rPr lang="en-GB" smtClean="0"/>
              <a:pPr/>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0C0D6C86-A47F-418A-965A-6AC35023A9B1}" type="datetimeFigureOut">
              <a:rPr lang="en-GB" smtClean="0"/>
              <a:pPr/>
              <a:t>15/07/2013</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C0D6C86-A47F-418A-965A-6AC35023A9B1}" type="datetimeFigureOut">
              <a:rPr lang="en-GB" smtClean="0"/>
              <a:pPr/>
              <a:t>15/07/2013</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0C77BD5-411B-4AF2-B759-E8249087E4F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Acts 5 and 6: Mission and Return </a:t>
            </a:r>
            <a:endParaRPr lang="en-GB" dirty="0"/>
          </a:p>
        </p:txBody>
      </p:sp>
      <p:sp>
        <p:nvSpPr>
          <p:cNvPr id="3" name="Subtitle 2"/>
          <p:cNvSpPr>
            <a:spLocks noGrp="1"/>
          </p:cNvSpPr>
          <p:nvPr>
            <p:ph type="subTitle" idx="1"/>
          </p:nvPr>
        </p:nvSpPr>
        <p:spPr>
          <a:xfrm>
            <a:off x="467544" y="4149080"/>
            <a:ext cx="4953000" cy="1752600"/>
          </a:xfrm>
        </p:spPr>
        <p:txBody>
          <a:bodyPr/>
          <a:lstStyle/>
          <a:p>
            <a:endParaRPr lang="en-GB" dirty="0"/>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a:t>
            </a:r>
            <a:endParaRPr lang="en-GB" dirty="0"/>
          </a:p>
        </p:txBody>
      </p:sp>
      <p:sp>
        <p:nvSpPr>
          <p:cNvPr id="3" name="Content Placeholder 2"/>
          <p:cNvSpPr>
            <a:spLocks noGrp="1"/>
          </p:cNvSpPr>
          <p:nvPr>
            <p:ph idx="1"/>
          </p:nvPr>
        </p:nvSpPr>
        <p:spPr/>
        <p:txBody>
          <a:bodyPr/>
          <a:lstStyle/>
          <a:p>
            <a:r>
              <a:rPr lang="en-GB" dirty="0" smtClean="0"/>
              <a:t>To provide space to look at the Bible</a:t>
            </a:r>
          </a:p>
          <a:p>
            <a:endParaRPr lang="en-GB" dirty="0" smtClean="0"/>
          </a:p>
          <a:p>
            <a:r>
              <a:rPr lang="en-GB" dirty="0" smtClean="0"/>
              <a:t>To introduce ourselves to the different parts of the story of the Bible</a:t>
            </a:r>
          </a:p>
          <a:p>
            <a:endParaRPr lang="en-GB" dirty="0" smtClean="0"/>
          </a:p>
          <a:p>
            <a:r>
              <a:rPr lang="en-GB" dirty="0" smtClean="0"/>
              <a:t>To be more comfortable in using the Bible in our lives and in the life of our Church</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Bible as Drama</a:t>
            </a:r>
            <a:endParaRPr lang="en-GB" dirty="0"/>
          </a:p>
        </p:txBody>
      </p:sp>
      <p:sp>
        <p:nvSpPr>
          <p:cNvPr id="3" name="Content Placeholder 2"/>
          <p:cNvSpPr>
            <a:spLocks noGrp="1"/>
          </p:cNvSpPr>
          <p:nvPr>
            <p:ph idx="1"/>
          </p:nvPr>
        </p:nvSpPr>
        <p:spPr/>
        <p:txBody>
          <a:bodyPr/>
          <a:lstStyle/>
          <a:p>
            <a:pPr>
              <a:lnSpc>
                <a:spcPct val="150000"/>
              </a:lnSpc>
            </a:pPr>
            <a:r>
              <a:rPr lang="en-GB" dirty="0" smtClean="0"/>
              <a:t>Act 1: Creation</a:t>
            </a:r>
          </a:p>
          <a:p>
            <a:pPr>
              <a:lnSpc>
                <a:spcPct val="150000"/>
              </a:lnSpc>
            </a:pPr>
            <a:r>
              <a:rPr lang="en-GB" dirty="0" smtClean="0"/>
              <a:t>Act 2: Fall</a:t>
            </a:r>
          </a:p>
          <a:p>
            <a:pPr>
              <a:lnSpc>
                <a:spcPct val="150000"/>
              </a:lnSpc>
            </a:pPr>
            <a:r>
              <a:rPr lang="en-GB" dirty="0" smtClean="0"/>
              <a:t>Act 3 Israel is chosen</a:t>
            </a:r>
          </a:p>
          <a:p>
            <a:pPr>
              <a:lnSpc>
                <a:spcPct val="150000"/>
              </a:lnSpc>
            </a:pPr>
            <a:r>
              <a:rPr lang="en-GB" dirty="0" smtClean="0"/>
              <a:t>Act 4: Jesus</a:t>
            </a:r>
          </a:p>
          <a:p>
            <a:pPr>
              <a:lnSpc>
                <a:spcPct val="150000"/>
              </a:lnSpc>
            </a:pPr>
            <a:r>
              <a:rPr lang="en-GB" b="1" dirty="0" smtClean="0">
                <a:solidFill>
                  <a:srgbClr val="7030A0"/>
                </a:solidFill>
              </a:rPr>
              <a:t>Act 5: The Mission of the Church</a:t>
            </a:r>
          </a:p>
          <a:p>
            <a:pPr>
              <a:lnSpc>
                <a:spcPct val="150000"/>
              </a:lnSpc>
            </a:pPr>
            <a:r>
              <a:rPr lang="en-GB" b="1" dirty="0" smtClean="0">
                <a:solidFill>
                  <a:srgbClr val="7030A0"/>
                </a:solidFill>
              </a:rPr>
              <a:t>Act 6: The Return of the King</a:t>
            </a:r>
            <a:endParaRPr lang="en-GB" b="1" dirty="0">
              <a:solidFill>
                <a:srgbClr val="7030A0"/>
              </a:solidFill>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to="" calcmode="lin" valueType="num">
                                      <p:cBhvr>
                                        <p:cTn id="32"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GB" dirty="0" smtClean="0"/>
              <a:t>Staying in Jerusalem</a:t>
            </a:r>
            <a:endParaRPr lang="en-GB" dirty="0"/>
          </a:p>
        </p:txBody>
      </p:sp>
      <p:sp>
        <p:nvSpPr>
          <p:cNvPr id="3" name="Content Placeholder 2"/>
          <p:cNvSpPr>
            <a:spLocks noGrp="1"/>
          </p:cNvSpPr>
          <p:nvPr>
            <p:ph idx="1"/>
          </p:nvPr>
        </p:nvSpPr>
        <p:spPr/>
        <p:txBody>
          <a:bodyPr/>
          <a:lstStyle/>
          <a:p>
            <a:r>
              <a:rPr lang="en-GB" dirty="0" smtClean="0"/>
              <a:t>Jesus People who worshipped in the Temple and met in homes</a:t>
            </a:r>
          </a:p>
          <a:p>
            <a:endParaRPr lang="en-GB" dirty="0" smtClean="0"/>
          </a:p>
          <a:p>
            <a:r>
              <a:rPr lang="en-GB" dirty="0" smtClean="0"/>
              <a:t>Well-thought of by people (miracles, good deeds)</a:t>
            </a:r>
          </a:p>
          <a:p>
            <a:endParaRPr lang="en-GB" dirty="0" smtClean="0"/>
          </a:p>
          <a:p>
            <a:r>
              <a:rPr lang="en-GB" dirty="0" smtClean="0"/>
              <a:t>Attracted opposition from those in authority</a:t>
            </a:r>
          </a:p>
          <a:p>
            <a:endParaRPr lang="en-GB" dirty="0" smtClean="0"/>
          </a:p>
          <a:p>
            <a:endParaRPr lang="en-GB"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‘Jesus Way’ did not emerge in a vacuum</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Palestine under Roman occupation</a:t>
            </a:r>
          </a:p>
          <a:p>
            <a:r>
              <a:rPr lang="en-GB" dirty="0" smtClean="0">
                <a:solidFill>
                  <a:srgbClr val="7030A0"/>
                </a:solidFill>
              </a:rPr>
              <a:t>Church was largely Jewish</a:t>
            </a:r>
          </a:p>
          <a:p>
            <a:endParaRPr lang="en-GB" dirty="0" smtClean="0"/>
          </a:p>
          <a:p>
            <a:r>
              <a:rPr lang="en-GB" dirty="0" smtClean="0"/>
              <a:t>Jewish expectation</a:t>
            </a:r>
            <a:r>
              <a:rPr lang="en-GB" b="1" dirty="0" smtClean="0">
                <a:solidFill>
                  <a:srgbClr val="7030A0"/>
                </a:solidFill>
              </a:rPr>
              <a:t>s</a:t>
            </a:r>
            <a:r>
              <a:rPr lang="en-GB" dirty="0" smtClean="0"/>
              <a:t> of deliverance</a:t>
            </a:r>
          </a:p>
          <a:p>
            <a:r>
              <a:rPr lang="en-GB" dirty="0" smtClean="0">
                <a:solidFill>
                  <a:srgbClr val="7030A0"/>
                </a:solidFill>
              </a:rPr>
              <a:t>Jesus the Messiah</a:t>
            </a:r>
          </a:p>
          <a:p>
            <a:endParaRPr lang="en-GB" dirty="0" smtClean="0"/>
          </a:p>
          <a:p>
            <a:r>
              <a:rPr lang="en-GB" dirty="0" smtClean="0"/>
              <a:t>Ordinary men and women struggled to make ends meet</a:t>
            </a:r>
          </a:p>
          <a:p>
            <a:r>
              <a:rPr lang="en-GB" dirty="0" smtClean="0">
                <a:solidFill>
                  <a:srgbClr val="7030A0"/>
                </a:solidFill>
              </a:rPr>
              <a:t>The Kingdom had come</a:t>
            </a:r>
          </a:p>
          <a:p>
            <a:endParaRPr lang="en-GB" dirty="0" smtClean="0"/>
          </a:p>
          <a:p>
            <a:r>
              <a:rPr lang="en-GB" dirty="0" smtClean="0"/>
              <a:t>Many Jews felt in exile in their own land.</a:t>
            </a:r>
          </a:p>
          <a:p>
            <a:r>
              <a:rPr lang="en-GB" dirty="0" smtClean="0">
                <a:solidFill>
                  <a:srgbClr val="7030A0"/>
                </a:solidFill>
              </a:rPr>
              <a:t>Followers of Jesus believed the exile had ended</a:t>
            </a:r>
            <a:endParaRPr lang="en-GB" dirty="0">
              <a:solidFill>
                <a:srgbClr val="7030A0"/>
              </a:solidFill>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checkerboard(across)">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checkerboard(across)">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box(in)">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ox(i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box(in)">
                                      <p:cBhvr>
                                        <p:cTn id="4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us and mary.jpg"/>
          <p:cNvPicPr>
            <a:picLocks noChangeAspect="1"/>
          </p:cNvPicPr>
          <p:nvPr/>
        </p:nvPicPr>
        <p:blipFill>
          <a:blip r:embed="rId2" cstate="print"/>
          <a:stretch>
            <a:fillRect/>
          </a:stretch>
        </p:blipFill>
        <p:spPr>
          <a:xfrm>
            <a:off x="827584" y="1484784"/>
            <a:ext cx="5184576" cy="2916324"/>
          </a:xfrm>
          <a:prstGeom prst="rect">
            <a:avLst/>
          </a:prstGeom>
        </p:spPr>
      </p:pic>
      <p:sp>
        <p:nvSpPr>
          <p:cNvPr id="3" name="TextBox 2"/>
          <p:cNvSpPr txBox="1"/>
          <p:nvPr/>
        </p:nvSpPr>
        <p:spPr>
          <a:xfrm>
            <a:off x="1547664" y="5157192"/>
            <a:ext cx="6192688" cy="1077218"/>
          </a:xfrm>
          <a:prstGeom prst="rect">
            <a:avLst/>
          </a:prstGeom>
          <a:noFill/>
        </p:spPr>
        <p:txBody>
          <a:bodyPr wrap="square" rtlCol="0">
            <a:spAutoFit/>
          </a:bodyPr>
          <a:lstStyle/>
          <a:p>
            <a:pPr algn="ctr"/>
            <a:r>
              <a:rPr lang="en-GB" sz="3200" dirty="0" smtClean="0"/>
              <a:t>Whatever had happened was something extraordinary</a:t>
            </a:r>
            <a:endParaRPr lang="en-GB" sz="3200" dirty="0"/>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Pentecost </a:t>
            </a:r>
            <a:endParaRPr lang="en-GB" dirty="0"/>
          </a:p>
        </p:txBody>
      </p:sp>
      <p:pic>
        <p:nvPicPr>
          <p:cNvPr id="6" name="Content Placeholder 5" descr="pentecost.jpg"/>
          <p:cNvPicPr>
            <a:picLocks noGrp="1" noChangeAspect="1"/>
          </p:cNvPicPr>
          <p:nvPr>
            <p:ph idx="1"/>
          </p:nvPr>
        </p:nvPicPr>
        <p:blipFill>
          <a:blip r:embed="rId3" cstate="print"/>
          <a:stretch>
            <a:fillRect/>
          </a:stretch>
        </p:blipFill>
        <p:spPr>
          <a:xfrm>
            <a:off x="4860032" y="1988840"/>
            <a:ext cx="3707854" cy="4507587"/>
          </a:xfrm>
        </p:spPr>
      </p:pic>
      <p:sp>
        <p:nvSpPr>
          <p:cNvPr id="7" name="TextBox 6"/>
          <p:cNvSpPr txBox="1"/>
          <p:nvPr/>
        </p:nvSpPr>
        <p:spPr>
          <a:xfrm>
            <a:off x="539552" y="2636912"/>
            <a:ext cx="4032448" cy="4154984"/>
          </a:xfrm>
          <a:prstGeom prst="rect">
            <a:avLst/>
          </a:prstGeom>
          <a:noFill/>
        </p:spPr>
        <p:txBody>
          <a:bodyPr wrap="square" rtlCol="0">
            <a:spAutoFit/>
          </a:bodyPr>
          <a:lstStyle/>
          <a:p>
            <a:r>
              <a:rPr lang="en-GB" sz="2400" dirty="0" smtClean="0"/>
              <a:t>Waited in Jerusalem</a:t>
            </a:r>
          </a:p>
          <a:p>
            <a:endParaRPr lang="en-GB" sz="2400" dirty="0" smtClean="0"/>
          </a:p>
          <a:p>
            <a:r>
              <a:rPr lang="en-GB" sz="2400" dirty="0" smtClean="0"/>
              <a:t>Like a sound of wind and appearance of fiery tongues</a:t>
            </a:r>
          </a:p>
          <a:p>
            <a:endParaRPr lang="en-GB" sz="2400" dirty="0" smtClean="0"/>
          </a:p>
          <a:p>
            <a:r>
              <a:rPr lang="en-GB" sz="2400" dirty="0" smtClean="0"/>
              <a:t>Spoke in different languages</a:t>
            </a:r>
          </a:p>
          <a:p>
            <a:endParaRPr lang="en-GB" sz="2400" dirty="0" smtClean="0"/>
          </a:p>
          <a:p>
            <a:r>
              <a:rPr lang="en-GB" sz="2400" dirty="0" smtClean="0"/>
              <a:t>A new community begins</a:t>
            </a:r>
          </a:p>
          <a:p>
            <a:endParaRPr lang="en-GB" dirty="0" smtClean="0"/>
          </a:p>
          <a:p>
            <a:endParaRPr lang="en-GB" dirty="0" smtClean="0"/>
          </a:p>
          <a:p>
            <a:endParaRPr lang="en-GB" dirty="0" smtClean="0"/>
          </a:p>
          <a:p>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70" decel="100000"/>
                                        <p:tgtEl>
                                          <p:spTgt spid="6"/>
                                        </p:tgtEl>
                                      </p:cBhvr>
                                    </p:animEffect>
                                    <p:animScale>
                                      <p:cBhvr>
                                        <p:cTn id="8" dur="770" decel="100000"/>
                                        <p:tgtEl>
                                          <p:spTgt spid="6"/>
                                        </p:tgtEl>
                                      </p:cBhvr>
                                      <p:from x="10000" y="10000"/>
                                      <p:to x="200000" y="450000"/>
                                    </p:animScale>
                                    <p:animScale>
                                      <p:cBhvr>
                                        <p:cTn id="9" dur="1230" accel="100000" fill="hold">
                                          <p:stCondLst>
                                            <p:cond delay="770"/>
                                          </p:stCondLst>
                                        </p:cTn>
                                        <p:tgtEl>
                                          <p:spTgt spid="6"/>
                                        </p:tgtEl>
                                      </p:cBhvr>
                                      <p:from x="200000" y="450000"/>
                                      <p:to x="100000" y="100000"/>
                                    </p:animScale>
                                    <p:set>
                                      <p:cBhvr>
                                        <p:cTn id="10" dur="770" fill="hold"/>
                                        <p:tgtEl>
                                          <p:spTgt spid="6"/>
                                        </p:tgtEl>
                                        <p:attrNameLst>
                                          <p:attrName>ppt_x</p:attrName>
                                        </p:attrNameLst>
                                      </p:cBhvr>
                                      <p:to>
                                        <p:strVal val="(0.5)"/>
                                      </p:to>
                                    </p:set>
                                    <p:anim from="(0.5)" to="(#ppt_x)" calcmode="lin" valueType="num">
                                      <p:cBhvr>
                                        <p:cTn id="11" dur="1230" accel="100000" fill="hold">
                                          <p:stCondLst>
                                            <p:cond delay="770"/>
                                          </p:stCondLst>
                                        </p:cTn>
                                        <p:tgtEl>
                                          <p:spTgt spid="6"/>
                                        </p:tgtEl>
                                        <p:attrNameLst>
                                          <p:attrName>ppt_x</p:attrName>
                                        </p:attrNameLst>
                                      </p:cBhvr>
                                    </p:anim>
                                    <p:set>
                                      <p:cBhvr>
                                        <p:cTn id="12" dur="770" fill="hold"/>
                                        <p:tgtEl>
                                          <p:spTgt spid="6"/>
                                        </p:tgtEl>
                                        <p:attrNameLst>
                                          <p:attrName>ppt_y</p:attrName>
                                        </p:attrNameLst>
                                      </p:cBhvr>
                                      <p:to>
                                        <p:strVal val="(#ppt_y+0.4)"/>
                                      </p:to>
                                    </p:set>
                                    <p:anim from="(#ppt_y+0.4)" to="(#ppt_y)" calcmode="lin" valueType="num">
                                      <p:cBhvr>
                                        <p:cTn id="13" dur="1230" accel="100000" fill="hold">
                                          <p:stCondLst>
                                            <p:cond delay="770"/>
                                          </p:stCondLst>
                                        </p:cTn>
                                        <p:tgtEl>
                                          <p:spTgt spid="6"/>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to="" calcmode="lin" valueType="num">
                                      <p:cBhvr>
                                        <p:cTn id="18" dur="1" fill="hold"/>
                                        <p:tgtEl>
                                          <p:spTgt spid="7">
                                            <p:txEl>
                                              <p:pRg st="0" end="0"/>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diamond(in)">
                                      <p:cBhvr>
                                        <p:cTn id="23" dur="20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4" presetClass="entr" presetSubtype="0" accel="10000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 calcmode="lin" valueType="num">
                                      <p:cBhvr>
                                        <p:cTn id="28" dur="500" fill="hold"/>
                                        <p:tgtEl>
                                          <p:spTgt spid="7">
                                            <p:txEl>
                                              <p:pRg st="4" end="4"/>
                                            </p:txEl>
                                          </p:spTgt>
                                        </p:tgtEl>
                                        <p:attrNameLst>
                                          <p:attrName>ppt_w</p:attrName>
                                        </p:attrNameLst>
                                      </p:cBhvr>
                                      <p:tavLst>
                                        <p:tav tm="0">
                                          <p:val>
                                            <p:strVal val="#ppt_w*0.05"/>
                                          </p:val>
                                        </p:tav>
                                        <p:tav tm="100000">
                                          <p:val>
                                            <p:strVal val="#ppt_w"/>
                                          </p:val>
                                        </p:tav>
                                      </p:tavLst>
                                    </p:anim>
                                    <p:anim calcmode="lin" valueType="num">
                                      <p:cBhvr>
                                        <p:cTn id="29" dur="500" fill="hold"/>
                                        <p:tgtEl>
                                          <p:spTgt spid="7">
                                            <p:txEl>
                                              <p:pRg st="4" end="4"/>
                                            </p:txEl>
                                          </p:spTgt>
                                        </p:tgtEl>
                                        <p:attrNameLst>
                                          <p:attrName>ppt_h</p:attrName>
                                        </p:attrNameLst>
                                      </p:cBhvr>
                                      <p:tavLst>
                                        <p:tav tm="0">
                                          <p:val>
                                            <p:strVal val="#ppt_h"/>
                                          </p:val>
                                        </p:tav>
                                        <p:tav tm="100000">
                                          <p:val>
                                            <p:strVal val="#ppt_h"/>
                                          </p:val>
                                        </p:tav>
                                      </p:tavLst>
                                    </p:anim>
                                    <p:anim calcmode="lin" valueType="num">
                                      <p:cBhvr>
                                        <p:cTn id="30" dur="500" fill="hold"/>
                                        <p:tgtEl>
                                          <p:spTgt spid="7">
                                            <p:txEl>
                                              <p:pRg st="4" end="4"/>
                                            </p:txEl>
                                          </p:spTgt>
                                        </p:tgtEl>
                                        <p:attrNameLst>
                                          <p:attrName>ppt_x</p:attrName>
                                        </p:attrNameLst>
                                      </p:cBhvr>
                                      <p:tavLst>
                                        <p:tav tm="0">
                                          <p:val>
                                            <p:strVal val="#ppt_x-.2"/>
                                          </p:val>
                                        </p:tav>
                                        <p:tav tm="100000">
                                          <p:val>
                                            <p:strVal val="#ppt_x"/>
                                          </p:val>
                                        </p:tav>
                                      </p:tavLst>
                                    </p:anim>
                                    <p:anim calcmode="lin" valueType="num">
                                      <p:cBhvr>
                                        <p:cTn id="31" dur="500" fill="hold"/>
                                        <p:tgtEl>
                                          <p:spTgt spid="7">
                                            <p:txEl>
                                              <p:pRg st="4" end="4"/>
                                            </p:txEl>
                                          </p:spTgt>
                                        </p:tgtEl>
                                        <p:attrNameLst>
                                          <p:attrName>ppt_y</p:attrName>
                                        </p:attrNameLst>
                                      </p:cBhvr>
                                      <p:tavLst>
                                        <p:tav tm="0">
                                          <p:val>
                                            <p:strVal val="#ppt_y"/>
                                          </p:val>
                                        </p:tav>
                                        <p:tav tm="100000">
                                          <p:val>
                                            <p:strVal val="#ppt_y"/>
                                          </p:val>
                                        </p:tav>
                                      </p:tavLst>
                                    </p:anim>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5"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2000"/>
                                        <p:tgtEl>
                                          <p:spTgt spid="7">
                                            <p:txEl>
                                              <p:pRg st="6" end="6"/>
                                            </p:txEl>
                                          </p:spTgt>
                                        </p:tgtEl>
                                      </p:cBhvr>
                                    </p:animEffect>
                                    <p:anim calcmode="lin" valueType="num">
                                      <p:cBhvr>
                                        <p:cTn id="38" dur="2000" fill="hold"/>
                                        <p:tgtEl>
                                          <p:spTgt spid="7">
                                            <p:txEl>
                                              <p:pRg st="6" end="6"/>
                                            </p:txEl>
                                          </p:spTgt>
                                        </p:tgtEl>
                                        <p:attrNameLst>
                                          <p:attrName>style.rotation</p:attrName>
                                        </p:attrNameLst>
                                      </p:cBhvr>
                                      <p:tavLst>
                                        <p:tav tm="0">
                                          <p:val>
                                            <p:fltVal val="720"/>
                                          </p:val>
                                        </p:tav>
                                        <p:tav tm="100000">
                                          <p:val>
                                            <p:fltVal val="0"/>
                                          </p:val>
                                        </p:tav>
                                      </p:tavLst>
                                    </p:anim>
                                    <p:anim calcmode="lin" valueType="num">
                                      <p:cBhvr>
                                        <p:cTn id="39" dur="2000" fill="hold"/>
                                        <p:tgtEl>
                                          <p:spTgt spid="7">
                                            <p:txEl>
                                              <p:pRg st="6" end="6"/>
                                            </p:txEl>
                                          </p:spTgt>
                                        </p:tgtEl>
                                        <p:attrNameLst>
                                          <p:attrName>ppt_h</p:attrName>
                                        </p:attrNameLst>
                                      </p:cBhvr>
                                      <p:tavLst>
                                        <p:tav tm="0">
                                          <p:val>
                                            <p:fltVal val="0"/>
                                          </p:val>
                                        </p:tav>
                                        <p:tav tm="100000">
                                          <p:val>
                                            <p:strVal val="#ppt_h"/>
                                          </p:val>
                                        </p:tav>
                                      </p:tavLst>
                                    </p:anim>
                                    <p:anim calcmode="lin" valueType="num">
                                      <p:cBhvr>
                                        <p:cTn id="40" dur="2000" fill="hold"/>
                                        <p:tgtEl>
                                          <p:spTgt spid="7">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Redefinitions of belief</a:t>
            </a:r>
            <a:endParaRPr lang="en-GB" dirty="0"/>
          </a:p>
        </p:txBody>
      </p:sp>
      <p:sp>
        <p:nvSpPr>
          <p:cNvPr id="3" name="Content Placeholder 2"/>
          <p:cNvSpPr>
            <a:spLocks noGrp="1"/>
          </p:cNvSpPr>
          <p:nvPr>
            <p:ph idx="1"/>
          </p:nvPr>
        </p:nvSpPr>
        <p:spPr/>
        <p:txBody>
          <a:bodyPr/>
          <a:lstStyle/>
          <a:p>
            <a:r>
              <a:rPr lang="en-GB" dirty="0" smtClean="0"/>
              <a:t>The Torah</a:t>
            </a:r>
          </a:p>
          <a:p>
            <a:pPr lvl="2"/>
            <a:r>
              <a:rPr lang="en-GB" b="1" dirty="0" smtClean="0">
                <a:solidFill>
                  <a:srgbClr val="7030A0"/>
                </a:solidFill>
              </a:rPr>
              <a:t>Jesus had given interpreted the Torah differently</a:t>
            </a:r>
          </a:p>
          <a:p>
            <a:r>
              <a:rPr lang="en-GB" dirty="0" smtClean="0"/>
              <a:t>The Temple</a:t>
            </a:r>
          </a:p>
          <a:p>
            <a:pPr lvl="2"/>
            <a:r>
              <a:rPr lang="en-GB" b="1" dirty="0" smtClean="0">
                <a:solidFill>
                  <a:srgbClr val="7030A0"/>
                </a:solidFill>
              </a:rPr>
              <a:t>Homes became increasingly important</a:t>
            </a:r>
          </a:p>
          <a:p>
            <a:r>
              <a:rPr lang="en-GB" dirty="0" smtClean="0"/>
              <a:t>Belief in one God</a:t>
            </a:r>
          </a:p>
          <a:p>
            <a:pPr lvl="2"/>
            <a:r>
              <a:rPr lang="en-GB" b="1" dirty="0" smtClean="0">
                <a:solidFill>
                  <a:srgbClr val="7030A0"/>
                </a:solidFill>
              </a:rPr>
              <a:t>Working out what to do with Jesus</a:t>
            </a:r>
          </a:p>
          <a:p>
            <a:r>
              <a:rPr lang="en-GB" dirty="0" smtClean="0"/>
              <a:t>The Land</a:t>
            </a:r>
          </a:p>
          <a:p>
            <a:pPr lvl="2"/>
            <a:r>
              <a:rPr lang="en-GB" b="1" dirty="0" smtClean="0">
                <a:solidFill>
                  <a:srgbClr val="7030A0"/>
                </a:solidFill>
              </a:rPr>
              <a:t>Gradual re-thinking of the covenant</a:t>
            </a:r>
            <a:endParaRPr lang="en-GB" b="1" dirty="0">
              <a:solidFill>
                <a:srgbClr val="7030A0"/>
              </a:solidFill>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to="" calcmode="lin" valueType="num">
                                      <p:cBhvr>
                                        <p:cTn id="10" dur="1" fill="hold"/>
                                        <p:tgtEl>
                                          <p:spTgt spid="3">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to="" calcmode="lin" valueType="num">
                                      <p:cBhvr>
                                        <p:cTn id="15" dur="1" fill="hold"/>
                                        <p:tgtEl>
                                          <p:spTgt spid="3">
                                            <p:txEl>
                                              <p:pRg st="2" end="2"/>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to="" calcmode="lin" valueType="num">
                                      <p:cBhvr>
                                        <p:cTn id="18" dur="1" fill="hold"/>
                                        <p:tgtEl>
                                          <p:spTgt spid="3">
                                            <p:txEl>
                                              <p:pRg st="3" end="3"/>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to="" calcmode="lin" valueType="num">
                                      <p:cBhvr>
                                        <p:cTn id="23" dur="1" fill="hold"/>
                                        <p:tgtEl>
                                          <p:spTgt spid="3">
                                            <p:txEl>
                                              <p:pRg st="4" end="4"/>
                                            </p:tx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to="" calcmode="lin" valueType="num">
                                      <p:cBhvr>
                                        <p:cTn id="26" dur="1" fill="hold"/>
                                        <p:tgtEl>
                                          <p:spTgt spid="3">
                                            <p:txEl>
                                              <p:pRg st="5" end="5"/>
                                            </p:txEl>
                                          </p:spTgt>
                                        </p:tgtEl>
                                        <p:attrNameLst>
                                          <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to="" calcmode="lin" valueType="num">
                                      <p:cBhvr>
                                        <p:cTn id="31" dur="1" fill="hold"/>
                                        <p:tgtEl>
                                          <p:spTgt spid="3">
                                            <p:txEl>
                                              <p:pRg st="6" end="6"/>
                                            </p:txEl>
                                          </p:spTgt>
                                        </p:tgtEl>
                                        <p:attrNameLst>
                                          <p:attrName/>
                                        </p:attrNameLst>
                                      </p:cBhvr>
                                    </p:anim>
                                  </p:childTnLst>
                                </p:cTn>
                              </p:par>
                              <p:par>
                                <p:cTn id="32" presetID="24"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 to="" calcmode="lin" valueType="num">
                                      <p:cBhvr>
                                        <p:cTn id="34"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solidFill>
                  <a:schemeClr val="tx1"/>
                </a:solidFill>
              </a:rPr>
              <a:t>Persecution spreads the Message</a:t>
            </a:r>
            <a:endParaRPr lang="en-GB" dirty="0">
              <a:solidFill>
                <a:schemeClr val="tx1"/>
              </a:solidFill>
            </a:endParaRPr>
          </a:p>
        </p:txBody>
      </p:sp>
      <p:pic>
        <p:nvPicPr>
          <p:cNvPr id="4" name="Content Placeholder 3" descr="palestinian widows.png"/>
          <p:cNvPicPr>
            <a:picLocks noGrp="1" noChangeAspect="1"/>
          </p:cNvPicPr>
          <p:nvPr>
            <p:ph idx="1"/>
          </p:nvPr>
        </p:nvPicPr>
        <p:blipFill>
          <a:blip r:embed="rId2" cstate="print"/>
          <a:stretch>
            <a:fillRect/>
          </a:stretch>
        </p:blipFill>
        <p:spPr>
          <a:xfrm>
            <a:off x="395536" y="2132856"/>
            <a:ext cx="2543175" cy="1800225"/>
          </a:xfrm>
        </p:spPr>
      </p:pic>
      <p:pic>
        <p:nvPicPr>
          <p:cNvPr id="5" name="Picture 4" descr="7-deacons.jpg"/>
          <p:cNvPicPr>
            <a:picLocks noChangeAspect="1"/>
          </p:cNvPicPr>
          <p:nvPr/>
        </p:nvPicPr>
        <p:blipFill>
          <a:blip r:embed="rId3" cstate="print"/>
          <a:stretch>
            <a:fillRect/>
          </a:stretch>
        </p:blipFill>
        <p:spPr>
          <a:xfrm>
            <a:off x="0" y="3724275"/>
            <a:ext cx="4286250" cy="3133725"/>
          </a:xfrm>
          <a:prstGeom prst="rect">
            <a:avLst/>
          </a:prstGeom>
        </p:spPr>
      </p:pic>
      <p:pic>
        <p:nvPicPr>
          <p:cNvPr id="6" name="Picture 5" descr="Brittain_Miller-Stephen_Before_the_Sanhedrin.jpg"/>
          <p:cNvPicPr>
            <a:picLocks noChangeAspect="1"/>
          </p:cNvPicPr>
          <p:nvPr/>
        </p:nvPicPr>
        <p:blipFill>
          <a:blip r:embed="rId4" cstate="print"/>
          <a:stretch>
            <a:fillRect/>
          </a:stretch>
        </p:blipFill>
        <p:spPr>
          <a:xfrm>
            <a:off x="2915816" y="2060848"/>
            <a:ext cx="3456384" cy="3560076"/>
          </a:xfrm>
          <a:prstGeom prst="rect">
            <a:avLst/>
          </a:prstGeom>
        </p:spPr>
      </p:pic>
      <p:pic>
        <p:nvPicPr>
          <p:cNvPr id="7" name="Picture 6" descr="paul and stephen.jpg"/>
          <p:cNvPicPr>
            <a:picLocks noChangeAspect="1"/>
          </p:cNvPicPr>
          <p:nvPr/>
        </p:nvPicPr>
        <p:blipFill>
          <a:blip r:embed="rId5" cstate="print"/>
          <a:stretch>
            <a:fillRect/>
          </a:stretch>
        </p:blipFill>
        <p:spPr>
          <a:xfrm>
            <a:off x="6012160" y="4005064"/>
            <a:ext cx="2952329" cy="2636912"/>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strVal val="#ppt_w*0.05"/>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anim calcmode="lin" valueType="num">
                                      <p:cBhvr>
                                        <p:cTn id="24" dur="500" fill="hold"/>
                                        <p:tgtEl>
                                          <p:spTgt spid="7"/>
                                        </p:tgtEl>
                                        <p:attrNameLst>
                                          <p:attrName>ppt_x</p:attrName>
                                        </p:attrNameLst>
                                      </p:cBhvr>
                                      <p:tavLst>
                                        <p:tav tm="0">
                                          <p:val>
                                            <p:strVal val="#ppt_x-.2"/>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Samaria </a:t>
            </a:r>
            <a:endParaRPr lang="en-GB" dirty="0"/>
          </a:p>
        </p:txBody>
      </p:sp>
      <p:pic>
        <p:nvPicPr>
          <p:cNvPr id="4" name="Content Placeholder 3" descr="map.jpg"/>
          <p:cNvPicPr>
            <a:picLocks noGrp="1" noChangeAspect="1"/>
          </p:cNvPicPr>
          <p:nvPr>
            <p:ph idx="1"/>
          </p:nvPr>
        </p:nvPicPr>
        <p:blipFill>
          <a:blip r:embed="rId2" cstate="print"/>
          <a:stretch>
            <a:fillRect/>
          </a:stretch>
        </p:blipFill>
        <p:spPr>
          <a:xfrm>
            <a:off x="179512" y="2564904"/>
            <a:ext cx="3866579" cy="3096344"/>
          </a:xfrm>
        </p:spPr>
      </p:pic>
      <p:pic>
        <p:nvPicPr>
          <p:cNvPr id="5" name="Picture 4" descr="peter and john in samaria.png"/>
          <p:cNvPicPr>
            <a:picLocks noChangeAspect="1"/>
          </p:cNvPicPr>
          <p:nvPr/>
        </p:nvPicPr>
        <p:blipFill>
          <a:blip r:embed="rId3" cstate="print"/>
          <a:stretch>
            <a:fillRect/>
          </a:stretch>
        </p:blipFill>
        <p:spPr>
          <a:xfrm>
            <a:off x="3275856" y="692696"/>
            <a:ext cx="3549155" cy="1872208"/>
          </a:xfrm>
          <a:prstGeom prst="rect">
            <a:avLst/>
          </a:prstGeom>
        </p:spPr>
      </p:pic>
      <p:pic>
        <p:nvPicPr>
          <p:cNvPr id="6" name="Picture 5" descr="Filipe e o eunuco - fig colorida.jpg"/>
          <p:cNvPicPr>
            <a:picLocks noChangeAspect="1"/>
          </p:cNvPicPr>
          <p:nvPr/>
        </p:nvPicPr>
        <p:blipFill>
          <a:blip r:embed="rId4" cstate="print"/>
          <a:stretch>
            <a:fillRect/>
          </a:stretch>
        </p:blipFill>
        <p:spPr>
          <a:xfrm>
            <a:off x="5220072" y="2204864"/>
            <a:ext cx="3609048" cy="2586484"/>
          </a:xfrm>
          <a:prstGeom prst="rect">
            <a:avLst/>
          </a:prstGeom>
        </p:spPr>
      </p:pic>
      <p:pic>
        <p:nvPicPr>
          <p:cNvPr id="7" name="Picture 6" descr="ethiopian baptised.jpg"/>
          <p:cNvPicPr>
            <a:picLocks noChangeAspect="1"/>
          </p:cNvPicPr>
          <p:nvPr/>
        </p:nvPicPr>
        <p:blipFill>
          <a:blip r:embed="rId5" cstate="print"/>
          <a:stretch>
            <a:fillRect/>
          </a:stretch>
        </p:blipFill>
        <p:spPr>
          <a:xfrm>
            <a:off x="3995936" y="4293096"/>
            <a:ext cx="2808312" cy="2370952"/>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05"/>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 calcmode="lin" valueType="num">
                                      <p:cBhvr>
                                        <p:cTn id="14" dur="500" fill="hold"/>
                                        <p:tgtEl>
                                          <p:spTgt spid="5"/>
                                        </p:tgtEl>
                                        <p:attrNameLst>
                                          <p:attrName>ppt_x</p:attrName>
                                        </p:attrNameLst>
                                      </p:cBhvr>
                                      <p:tavLst>
                                        <p:tav tm="0">
                                          <p:val>
                                            <p:strVal val="#ppt_x-.2"/>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70" decel="100000"/>
                                        <p:tgtEl>
                                          <p:spTgt spid="6"/>
                                        </p:tgtEl>
                                      </p:cBhvr>
                                    </p:animEffect>
                                    <p:animScale>
                                      <p:cBhvr>
                                        <p:cTn id="22" dur="770" decel="100000"/>
                                        <p:tgtEl>
                                          <p:spTgt spid="6"/>
                                        </p:tgtEl>
                                      </p:cBhvr>
                                      <p:from x="10000" y="10000"/>
                                      <p:to x="200000" y="450000"/>
                                    </p:animScale>
                                    <p:animScale>
                                      <p:cBhvr>
                                        <p:cTn id="23" dur="1230" accel="100000" fill="hold">
                                          <p:stCondLst>
                                            <p:cond delay="770"/>
                                          </p:stCondLst>
                                        </p:cTn>
                                        <p:tgtEl>
                                          <p:spTgt spid="6"/>
                                        </p:tgtEl>
                                      </p:cBhvr>
                                      <p:from x="200000" y="450000"/>
                                      <p:to x="100000" y="100000"/>
                                    </p:animScale>
                                    <p:set>
                                      <p:cBhvr>
                                        <p:cTn id="24" dur="770" fill="hold"/>
                                        <p:tgtEl>
                                          <p:spTgt spid="6"/>
                                        </p:tgtEl>
                                        <p:attrNameLst>
                                          <p:attrName>ppt_x</p:attrName>
                                        </p:attrNameLst>
                                      </p:cBhvr>
                                      <p:to>
                                        <p:strVal val="(0.5)"/>
                                      </p:to>
                                    </p:set>
                                    <p:anim from="(0.5)" to="(#ppt_x)" calcmode="lin" valueType="num">
                                      <p:cBhvr>
                                        <p:cTn id="25" dur="1230" accel="100000" fill="hold">
                                          <p:stCondLst>
                                            <p:cond delay="770"/>
                                          </p:stCondLst>
                                        </p:cTn>
                                        <p:tgtEl>
                                          <p:spTgt spid="6"/>
                                        </p:tgtEl>
                                        <p:attrNameLst>
                                          <p:attrName>ppt_x</p:attrName>
                                        </p:attrNameLst>
                                      </p:cBhvr>
                                    </p:anim>
                                    <p:set>
                                      <p:cBhvr>
                                        <p:cTn id="26" dur="770" fill="hold"/>
                                        <p:tgtEl>
                                          <p:spTgt spid="6"/>
                                        </p:tgtEl>
                                        <p:attrNameLst>
                                          <p:attrName>ppt_y</p:attrName>
                                        </p:attrNameLst>
                                      </p:cBhvr>
                                      <p:to>
                                        <p:strVal val="(#ppt_y+0.4)"/>
                                      </p:to>
                                    </p:set>
                                    <p:anim from="(#ppt_y+0.4)" to="(#ppt_y)" calcmode="lin" valueType="num">
                                      <p:cBhvr>
                                        <p:cTn id="27" dur="1230" accel="100000" fill="hold">
                                          <p:stCondLst>
                                            <p:cond delay="770"/>
                                          </p:stCondLst>
                                        </p:cTn>
                                        <p:tgtEl>
                                          <p:spTgt spid="6"/>
                                        </p:tgtEl>
                                        <p:attrNameLst>
                                          <p:attrName>ppt_y</p:attrName>
                                        </p:attrNameLst>
                                      </p:cBhvr>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Surprise </a:t>
            </a:r>
            <a:endParaRPr lang="en-GB" dirty="0"/>
          </a:p>
        </p:txBody>
      </p:sp>
      <p:pic>
        <p:nvPicPr>
          <p:cNvPr id="4" name="Content Placeholder 3" descr="Paul-on-the-Road-to-Damascus_7-42.jpg"/>
          <p:cNvPicPr>
            <a:picLocks noGrp="1" noChangeAspect="1"/>
          </p:cNvPicPr>
          <p:nvPr>
            <p:ph idx="1"/>
          </p:nvPr>
        </p:nvPicPr>
        <p:blipFill>
          <a:blip r:embed="rId2" cstate="print"/>
          <a:stretch>
            <a:fillRect/>
          </a:stretch>
        </p:blipFill>
        <p:spPr>
          <a:xfrm>
            <a:off x="3635896" y="620688"/>
            <a:ext cx="5248946" cy="4036318"/>
          </a:xfrm>
        </p:spPr>
      </p:pic>
      <p:sp>
        <p:nvSpPr>
          <p:cNvPr id="5" name="TextBox 4"/>
          <p:cNvSpPr txBox="1"/>
          <p:nvPr/>
        </p:nvSpPr>
        <p:spPr>
          <a:xfrm>
            <a:off x="395536" y="2132856"/>
            <a:ext cx="3384376" cy="5078313"/>
          </a:xfrm>
          <a:prstGeom prst="rect">
            <a:avLst/>
          </a:prstGeom>
          <a:noFill/>
        </p:spPr>
        <p:txBody>
          <a:bodyPr wrap="square" rtlCol="0">
            <a:spAutoFit/>
          </a:bodyPr>
          <a:lstStyle/>
          <a:p>
            <a:r>
              <a:rPr lang="en-GB" dirty="0" smtClean="0"/>
              <a:t>Opposed the followers of Jesus</a:t>
            </a:r>
          </a:p>
          <a:p>
            <a:endParaRPr lang="en-GB" dirty="0" smtClean="0"/>
          </a:p>
          <a:p>
            <a:r>
              <a:rPr lang="en-GB" dirty="0" smtClean="0"/>
              <a:t>On his way to arrest followers of the Way</a:t>
            </a:r>
          </a:p>
          <a:p>
            <a:endParaRPr lang="en-GB" dirty="0" smtClean="0"/>
          </a:p>
          <a:p>
            <a:r>
              <a:rPr lang="en-GB" dirty="0" smtClean="0"/>
              <a:t>Blinded</a:t>
            </a:r>
          </a:p>
          <a:p>
            <a:endParaRPr lang="en-GB" dirty="0" smtClean="0"/>
          </a:p>
          <a:p>
            <a:r>
              <a:rPr lang="en-GB" dirty="0" smtClean="0"/>
              <a:t>Taken to Damascus</a:t>
            </a:r>
          </a:p>
          <a:p>
            <a:endParaRPr lang="en-GB" dirty="0" smtClean="0"/>
          </a:p>
          <a:p>
            <a:r>
              <a:rPr lang="en-GB" dirty="0" smtClean="0"/>
              <a:t>After three days, Ananias comes and prays for healing</a:t>
            </a:r>
          </a:p>
          <a:p>
            <a:endParaRPr lang="en-GB" dirty="0" smtClean="0"/>
          </a:p>
          <a:p>
            <a:r>
              <a:rPr lang="en-GB" dirty="0" smtClean="0"/>
              <a:t>Saul is baptised</a:t>
            </a:r>
          </a:p>
          <a:p>
            <a:endParaRPr lang="en-GB" dirty="0" smtClean="0"/>
          </a:p>
          <a:p>
            <a:r>
              <a:rPr lang="en-GB" dirty="0" smtClean="0"/>
              <a:t>Proclaims Jesus as Messiah and flees Damascus</a:t>
            </a:r>
          </a:p>
          <a:p>
            <a:endParaRPr lang="en-GB" dirty="0" smtClean="0"/>
          </a:p>
          <a:p>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to="" calcmode="lin" valueType="num">
                                      <p:cBhvr>
                                        <p:cTn id="25"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1373088"/>
          </a:xfrm>
        </p:spPr>
        <p:txBody>
          <a:bodyPr/>
          <a:lstStyle/>
          <a:p>
            <a:r>
              <a:rPr lang="en-GB" dirty="0" smtClean="0"/>
              <a:t>Visions </a:t>
            </a:r>
            <a:endParaRPr lang="en-GB" dirty="0"/>
          </a:p>
        </p:txBody>
      </p:sp>
      <p:pic>
        <p:nvPicPr>
          <p:cNvPr id="4" name="Content Placeholder 3" descr="peter in caeserea.gif"/>
          <p:cNvPicPr>
            <a:picLocks noGrp="1" noChangeAspect="1"/>
          </p:cNvPicPr>
          <p:nvPr>
            <p:ph idx="1"/>
          </p:nvPr>
        </p:nvPicPr>
        <p:blipFill>
          <a:blip r:embed="rId2" cstate="print"/>
          <a:stretch>
            <a:fillRect/>
          </a:stretch>
        </p:blipFill>
        <p:spPr>
          <a:xfrm>
            <a:off x="5940152" y="2276872"/>
            <a:ext cx="2871639" cy="4324350"/>
          </a:xfrm>
        </p:spPr>
      </p:pic>
      <p:sp>
        <p:nvSpPr>
          <p:cNvPr id="5" name="TextBox 4"/>
          <p:cNvSpPr txBox="1"/>
          <p:nvPr/>
        </p:nvSpPr>
        <p:spPr>
          <a:xfrm>
            <a:off x="683568" y="2276872"/>
            <a:ext cx="4752528" cy="3929668"/>
          </a:xfrm>
          <a:prstGeom prst="rect">
            <a:avLst/>
          </a:prstGeom>
          <a:noFill/>
        </p:spPr>
        <p:txBody>
          <a:bodyPr wrap="square" rtlCol="0">
            <a:spAutoFit/>
          </a:bodyPr>
          <a:lstStyle/>
          <a:p>
            <a:r>
              <a:rPr lang="en-GB" sz="2000" dirty="0" smtClean="0"/>
              <a:t>Cornelius has a vision in which God says to send for a man called Simon Peter</a:t>
            </a:r>
          </a:p>
          <a:p>
            <a:endParaRPr lang="en-GB" sz="2000" dirty="0" smtClean="0"/>
          </a:p>
          <a:p>
            <a:r>
              <a:rPr lang="en-GB" sz="2000" dirty="0" smtClean="0"/>
              <a:t>Peter has a vision of unclean food</a:t>
            </a:r>
          </a:p>
          <a:p>
            <a:endParaRPr lang="en-GB" sz="2000" dirty="0" smtClean="0"/>
          </a:p>
          <a:p>
            <a:r>
              <a:rPr lang="en-GB" sz="2000" dirty="0" smtClean="0"/>
              <a:t>Peter goes to Cornelius</a:t>
            </a:r>
          </a:p>
          <a:p>
            <a:endParaRPr lang="en-GB" sz="2000" dirty="0" smtClean="0"/>
          </a:p>
          <a:p>
            <a:r>
              <a:rPr lang="en-GB" sz="2000" dirty="0" smtClean="0"/>
              <a:t>Peter preaches</a:t>
            </a:r>
          </a:p>
          <a:p>
            <a:endParaRPr lang="en-GB" sz="2000" dirty="0" smtClean="0"/>
          </a:p>
          <a:p>
            <a:r>
              <a:rPr lang="en-GB" sz="2000" dirty="0" smtClean="0"/>
              <a:t>Baptised in the Holy Spirit</a:t>
            </a:r>
          </a:p>
          <a:p>
            <a:endParaRPr lang="en-GB" sz="2000" dirty="0" smtClean="0"/>
          </a:p>
          <a:p>
            <a:r>
              <a:rPr lang="en-GB" sz="2000" dirty="0" smtClean="0"/>
              <a:t>Baptised without becoming Jews</a:t>
            </a:r>
            <a:endParaRPr lang="en-GB" sz="20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05"/>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 calcmode="lin" valueType="num">
                                      <p:cBhvr>
                                        <p:cTn id="9" dur="500" fill="hold"/>
                                        <p:tgtEl>
                                          <p:spTgt spid="4"/>
                                        </p:tgtEl>
                                        <p:attrNameLst>
                                          <p:attrName>ppt_x</p:attrName>
                                        </p:attrNameLst>
                                      </p:cBhvr>
                                      <p:tavLst>
                                        <p:tav tm="0">
                                          <p:val>
                                            <p:strVal val="#ppt_x-.2"/>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now?</a:t>
            </a:r>
            <a:endParaRPr lang="en-GB" dirty="0"/>
          </a:p>
        </p:txBody>
      </p:sp>
      <p:pic>
        <p:nvPicPr>
          <p:cNvPr id="4" name="Content Placeholder 3" descr="belief.jpg"/>
          <p:cNvPicPr>
            <a:picLocks noGrp="1" noChangeAspect="1"/>
          </p:cNvPicPr>
          <p:nvPr>
            <p:ph idx="1"/>
          </p:nvPr>
        </p:nvPicPr>
        <p:blipFill>
          <a:blip r:embed="rId2" cstate="print"/>
          <a:stretch>
            <a:fillRect/>
          </a:stretch>
        </p:blipFill>
        <p:spPr>
          <a:xfrm>
            <a:off x="5940152" y="4293096"/>
            <a:ext cx="2619375" cy="1743075"/>
          </a:xfrm>
        </p:spPr>
      </p:pic>
      <p:sp>
        <p:nvSpPr>
          <p:cNvPr id="6" name="TextBox 5"/>
          <p:cNvSpPr txBox="1"/>
          <p:nvPr/>
        </p:nvSpPr>
        <p:spPr>
          <a:xfrm>
            <a:off x="827584" y="2564904"/>
            <a:ext cx="4104456" cy="3539430"/>
          </a:xfrm>
          <a:prstGeom prst="rect">
            <a:avLst/>
          </a:prstGeom>
          <a:noFill/>
        </p:spPr>
        <p:txBody>
          <a:bodyPr wrap="square" rtlCol="0">
            <a:spAutoFit/>
          </a:bodyPr>
          <a:lstStyle/>
          <a:p>
            <a:r>
              <a:rPr lang="en-GB" sz="3200" dirty="0" smtClean="0"/>
              <a:t>What were the ground rules?</a:t>
            </a:r>
          </a:p>
          <a:p>
            <a:endParaRPr lang="en-GB" sz="3200" dirty="0" smtClean="0"/>
          </a:p>
          <a:p>
            <a:r>
              <a:rPr lang="en-GB" sz="3200" dirty="0" smtClean="0"/>
              <a:t>What was the basis of the ground rules?</a:t>
            </a:r>
          </a:p>
          <a:p>
            <a:endParaRPr lang="en-GB" sz="3200" dirty="0" smtClean="0"/>
          </a:p>
          <a:p>
            <a:endParaRPr lang="en-GB" sz="32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Moving outwards</a:t>
            </a:r>
            <a:endParaRPr lang="en-GB" dirty="0"/>
          </a:p>
        </p:txBody>
      </p:sp>
      <p:pic>
        <p:nvPicPr>
          <p:cNvPr id="4" name="Content Placeholder 3" descr="295956200_74abfe326c_o.gif"/>
          <p:cNvPicPr>
            <a:picLocks noGrp="1" noChangeAspect="1"/>
          </p:cNvPicPr>
          <p:nvPr>
            <p:ph idx="1"/>
          </p:nvPr>
        </p:nvPicPr>
        <p:blipFill>
          <a:blip r:embed="rId2" cstate="print"/>
          <a:stretch>
            <a:fillRect/>
          </a:stretch>
        </p:blipFill>
        <p:spPr>
          <a:xfrm>
            <a:off x="3923928" y="2564904"/>
            <a:ext cx="4953000" cy="3200400"/>
          </a:xfrm>
        </p:spPr>
      </p:pic>
      <p:sp>
        <p:nvSpPr>
          <p:cNvPr id="5" name="TextBox 4"/>
          <p:cNvSpPr txBox="1"/>
          <p:nvPr/>
        </p:nvSpPr>
        <p:spPr>
          <a:xfrm>
            <a:off x="395536" y="2420888"/>
            <a:ext cx="3384376" cy="3600986"/>
          </a:xfrm>
          <a:prstGeom prst="rect">
            <a:avLst/>
          </a:prstGeom>
          <a:noFill/>
        </p:spPr>
        <p:txBody>
          <a:bodyPr wrap="square" rtlCol="0">
            <a:spAutoFit/>
          </a:bodyPr>
          <a:lstStyle/>
          <a:p>
            <a:r>
              <a:rPr lang="en-GB" sz="2400" dirty="0" smtClean="0"/>
              <a:t>Church is growing in the Diaspora</a:t>
            </a:r>
          </a:p>
          <a:p>
            <a:endParaRPr lang="en-GB" sz="2400" dirty="0" smtClean="0"/>
          </a:p>
          <a:p>
            <a:r>
              <a:rPr lang="en-GB" sz="2400" dirty="0" smtClean="0"/>
              <a:t>Barnabas and Saul sent out on a mission</a:t>
            </a:r>
          </a:p>
          <a:p>
            <a:endParaRPr lang="en-GB" sz="2400" dirty="0" smtClean="0"/>
          </a:p>
          <a:p>
            <a:r>
              <a:rPr lang="en-GB" sz="2400" dirty="0" smtClean="0"/>
              <a:t>Church communities form</a:t>
            </a:r>
          </a:p>
          <a:p>
            <a:endParaRPr lang="en-GB" dirty="0" smtClean="0"/>
          </a:p>
          <a:p>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style.rotation</p:attrName>
                                        </p:attrNameLst>
                                      </p:cBhvr>
                                      <p:tavLst>
                                        <p:tav tm="0">
                                          <p:val>
                                            <p:fltVal val="720"/>
                                          </p:val>
                                        </p:tav>
                                        <p:tav tm="100000">
                                          <p:val>
                                            <p:fltVal val="0"/>
                                          </p:val>
                                        </p:tav>
                                      </p:tavLst>
                                    </p:anim>
                                    <p:anim calcmode="lin" valueType="num">
                                      <p:cBhvr>
                                        <p:cTn id="14" dur="2000" fill="hold"/>
                                        <p:tgtEl>
                                          <p:spTgt spid="5"/>
                                        </p:tgtEl>
                                        <p:attrNameLst>
                                          <p:attrName>ppt_h</p:attrName>
                                        </p:attrNameLst>
                                      </p:cBhvr>
                                      <p:tavLst>
                                        <p:tav tm="0">
                                          <p:val>
                                            <p:fltVal val="0"/>
                                          </p:val>
                                        </p:tav>
                                        <p:tav tm="100000">
                                          <p:val>
                                            <p:strVal val="#ppt_h"/>
                                          </p:val>
                                        </p:tav>
                                      </p:tavLst>
                                    </p:anim>
                                    <p:anim calcmode="lin" valueType="num">
                                      <p:cBhvr>
                                        <p:cTn id="15"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Tension </a:t>
            </a:r>
            <a:endParaRPr lang="en-GB" dirty="0"/>
          </a:p>
        </p:txBody>
      </p:sp>
      <p:pic>
        <p:nvPicPr>
          <p:cNvPr id="4" name="Content Placeholder 3" descr="food.jpg"/>
          <p:cNvPicPr>
            <a:picLocks noGrp="1" noChangeAspect="1"/>
          </p:cNvPicPr>
          <p:nvPr>
            <p:ph idx="1"/>
          </p:nvPr>
        </p:nvPicPr>
        <p:blipFill>
          <a:blip r:embed="rId2" cstate="print"/>
          <a:stretch>
            <a:fillRect/>
          </a:stretch>
        </p:blipFill>
        <p:spPr>
          <a:xfrm>
            <a:off x="2483768" y="1988840"/>
            <a:ext cx="6120680" cy="4590510"/>
          </a:xfrm>
        </p:spPr>
      </p:pic>
    </p:spTree>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Redefinitions of belief</a:t>
            </a:r>
            <a:endParaRPr lang="en-GB" dirty="0"/>
          </a:p>
        </p:txBody>
      </p:sp>
      <p:sp>
        <p:nvSpPr>
          <p:cNvPr id="3" name="Content Placeholder 2"/>
          <p:cNvSpPr>
            <a:spLocks noGrp="1"/>
          </p:cNvSpPr>
          <p:nvPr>
            <p:ph idx="1"/>
          </p:nvPr>
        </p:nvSpPr>
        <p:spPr/>
        <p:txBody>
          <a:bodyPr>
            <a:normAutofit fontScale="92500"/>
          </a:bodyPr>
          <a:lstStyle/>
          <a:p>
            <a:r>
              <a:rPr lang="en-GB" dirty="0" smtClean="0"/>
              <a:t>The Torah</a:t>
            </a:r>
          </a:p>
          <a:p>
            <a:pPr lvl="2"/>
            <a:r>
              <a:rPr lang="en-GB" b="1" dirty="0" smtClean="0">
                <a:solidFill>
                  <a:srgbClr val="7030A0"/>
                </a:solidFill>
              </a:rPr>
              <a:t>Jesus had interpreted the Torah differently. Followers of Jesus interpreted Torah differently</a:t>
            </a:r>
          </a:p>
          <a:p>
            <a:r>
              <a:rPr lang="en-GB" dirty="0" smtClean="0"/>
              <a:t>The Temple</a:t>
            </a:r>
          </a:p>
          <a:p>
            <a:pPr lvl="2"/>
            <a:r>
              <a:rPr lang="en-GB" b="1" dirty="0" smtClean="0">
                <a:solidFill>
                  <a:srgbClr val="7030A0"/>
                </a:solidFill>
              </a:rPr>
              <a:t>Homes become central to many followers of Jesus</a:t>
            </a:r>
          </a:p>
          <a:p>
            <a:r>
              <a:rPr lang="en-GB" dirty="0" smtClean="0"/>
              <a:t>Belief in one God</a:t>
            </a:r>
          </a:p>
          <a:p>
            <a:pPr lvl="2"/>
            <a:r>
              <a:rPr lang="en-GB" b="1" dirty="0" smtClean="0">
                <a:solidFill>
                  <a:srgbClr val="7030A0"/>
                </a:solidFill>
              </a:rPr>
              <a:t>Jesus is seen as being alongside God</a:t>
            </a:r>
          </a:p>
          <a:p>
            <a:r>
              <a:rPr lang="en-GB" dirty="0" smtClean="0"/>
              <a:t>The Land</a:t>
            </a:r>
          </a:p>
          <a:p>
            <a:pPr lvl="2"/>
            <a:r>
              <a:rPr lang="en-GB" b="1" dirty="0" smtClean="0">
                <a:solidFill>
                  <a:srgbClr val="7030A0"/>
                </a:solidFill>
              </a:rPr>
              <a:t>Identity becomes more focused on the Messiah</a:t>
            </a:r>
            <a:endParaRPr lang="en-GB" b="1" dirty="0">
              <a:solidFill>
                <a:srgbClr val="7030A0"/>
              </a:solidFill>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to="" calcmode="lin" valueType="num">
                                      <p:cBhvr>
                                        <p:cTn id="10" dur="1" fill="hold"/>
                                        <p:tgtEl>
                                          <p:spTgt spid="3">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to="" calcmode="lin" valueType="num">
                                      <p:cBhvr>
                                        <p:cTn id="15" dur="1" fill="hold"/>
                                        <p:tgtEl>
                                          <p:spTgt spid="3">
                                            <p:txEl>
                                              <p:pRg st="2" end="2"/>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to="" calcmode="lin" valueType="num">
                                      <p:cBhvr>
                                        <p:cTn id="18" dur="1" fill="hold"/>
                                        <p:tgtEl>
                                          <p:spTgt spid="3">
                                            <p:txEl>
                                              <p:pRg st="3" end="3"/>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to="" calcmode="lin" valueType="num">
                                      <p:cBhvr>
                                        <p:cTn id="23" dur="1" fill="hold"/>
                                        <p:tgtEl>
                                          <p:spTgt spid="3">
                                            <p:txEl>
                                              <p:pRg st="4" end="4"/>
                                            </p:tx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to="" calcmode="lin" valueType="num">
                                      <p:cBhvr>
                                        <p:cTn id="26" dur="1" fill="hold"/>
                                        <p:tgtEl>
                                          <p:spTgt spid="3">
                                            <p:txEl>
                                              <p:pRg st="5" end="5"/>
                                            </p:txEl>
                                          </p:spTgt>
                                        </p:tgtEl>
                                        <p:attrNameLst>
                                          <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to="" calcmode="lin" valueType="num">
                                      <p:cBhvr>
                                        <p:cTn id="31" dur="1" fill="hold"/>
                                        <p:tgtEl>
                                          <p:spTgt spid="3">
                                            <p:txEl>
                                              <p:pRg st="6" end="6"/>
                                            </p:txEl>
                                          </p:spTgt>
                                        </p:tgtEl>
                                        <p:attrNameLst>
                                          <p:attrName/>
                                        </p:attrNameLst>
                                      </p:cBhvr>
                                    </p:anim>
                                  </p:childTnLst>
                                </p:cTn>
                              </p:par>
                              <p:par>
                                <p:cTn id="32" presetID="24"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 to="" calcmode="lin" valueType="num">
                                      <p:cBhvr>
                                        <p:cTn id="34"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Corinth: a case in sexual ethics</a:t>
            </a:r>
            <a:endParaRPr lang="en-GB" dirty="0"/>
          </a:p>
        </p:txBody>
      </p:sp>
      <p:pic>
        <p:nvPicPr>
          <p:cNvPr id="4" name="Content Placeholder 3" descr="imagesCA71I2KK.jpg"/>
          <p:cNvPicPr>
            <a:picLocks noGrp="1" noChangeAspect="1"/>
          </p:cNvPicPr>
          <p:nvPr>
            <p:ph idx="1"/>
          </p:nvPr>
        </p:nvPicPr>
        <p:blipFill>
          <a:blip r:embed="rId2" cstate="print"/>
          <a:stretch>
            <a:fillRect/>
          </a:stretch>
        </p:blipFill>
        <p:spPr>
          <a:xfrm>
            <a:off x="6660232" y="4365104"/>
            <a:ext cx="2200275" cy="2076450"/>
          </a:xfrm>
        </p:spPr>
      </p:pic>
      <p:pic>
        <p:nvPicPr>
          <p:cNvPr id="5" name="Picture 4" descr="imagesCAMBPH0B.jpg"/>
          <p:cNvPicPr>
            <a:picLocks noChangeAspect="1"/>
          </p:cNvPicPr>
          <p:nvPr/>
        </p:nvPicPr>
        <p:blipFill>
          <a:blip r:embed="rId3" cstate="print"/>
          <a:stretch>
            <a:fillRect/>
          </a:stretch>
        </p:blipFill>
        <p:spPr>
          <a:xfrm>
            <a:off x="827584" y="2708920"/>
            <a:ext cx="2476500" cy="1847850"/>
          </a:xfrm>
          <a:prstGeom prst="rect">
            <a:avLst/>
          </a:prstGeom>
        </p:spPr>
      </p:pic>
      <p:sp>
        <p:nvSpPr>
          <p:cNvPr id="6" name="Rectangle 5"/>
          <p:cNvSpPr/>
          <p:nvPr/>
        </p:nvSpPr>
        <p:spPr>
          <a:xfrm>
            <a:off x="827584" y="5301208"/>
            <a:ext cx="3813865" cy="923330"/>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scandal</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Rectangle 6"/>
          <p:cNvSpPr/>
          <p:nvPr/>
        </p:nvSpPr>
        <p:spPr>
          <a:xfrm>
            <a:off x="4499992" y="2420888"/>
            <a:ext cx="363272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Freedom </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70" decel="100000"/>
                                        <p:tgtEl>
                                          <p:spTgt spid="4"/>
                                        </p:tgtEl>
                                      </p:cBhvr>
                                    </p:animEffect>
                                    <p:animScale>
                                      <p:cBhvr>
                                        <p:cTn id="13" dur="770" decel="100000"/>
                                        <p:tgtEl>
                                          <p:spTgt spid="4"/>
                                        </p:tgtEl>
                                      </p:cBhvr>
                                      <p:from x="10000" y="10000"/>
                                      <p:to x="200000" y="450000"/>
                                    </p:animScale>
                                    <p:animScale>
                                      <p:cBhvr>
                                        <p:cTn id="14" dur="1230" accel="100000" fill="hold">
                                          <p:stCondLst>
                                            <p:cond delay="770"/>
                                          </p:stCondLst>
                                        </p:cTn>
                                        <p:tgtEl>
                                          <p:spTgt spid="4"/>
                                        </p:tgtEl>
                                      </p:cBhvr>
                                      <p:from x="200000" y="450000"/>
                                      <p:to x="100000" y="100000"/>
                                    </p:animScale>
                                    <p:set>
                                      <p:cBhvr>
                                        <p:cTn id="15" dur="770" fill="hold"/>
                                        <p:tgtEl>
                                          <p:spTgt spid="4"/>
                                        </p:tgtEl>
                                        <p:attrNameLst>
                                          <p:attrName>ppt_x</p:attrName>
                                        </p:attrNameLst>
                                      </p:cBhvr>
                                      <p:to>
                                        <p:strVal val="(0.5)"/>
                                      </p:to>
                                    </p:set>
                                    <p:anim from="(0.5)" to="(#ppt_x)" calcmode="lin" valueType="num">
                                      <p:cBhvr>
                                        <p:cTn id="16" dur="1230" accel="100000" fill="hold">
                                          <p:stCondLst>
                                            <p:cond delay="770"/>
                                          </p:stCondLst>
                                        </p:cTn>
                                        <p:tgtEl>
                                          <p:spTgt spid="4"/>
                                        </p:tgtEl>
                                        <p:attrNameLst>
                                          <p:attrName>ppt_x</p:attrName>
                                        </p:attrNameLst>
                                      </p:cBhvr>
                                    </p:anim>
                                    <p:set>
                                      <p:cBhvr>
                                        <p:cTn id="17" dur="770" fill="hold"/>
                                        <p:tgtEl>
                                          <p:spTgt spid="4"/>
                                        </p:tgtEl>
                                        <p:attrNameLst>
                                          <p:attrName>ppt_y</p:attrName>
                                        </p:attrNameLst>
                                      </p:cBhvr>
                                      <p:to>
                                        <p:strVal val="(#ppt_y+0.4)"/>
                                      </p:to>
                                    </p:set>
                                    <p:anim from="(#ppt_y+0.4)" to="(#ppt_y)" calcmode="lin" valueType="num">
                                      <p:cBhvr>
                                        <p:cTn id="18" dur="1230" accel="100000" fill="hold">
                                          <p:stCondLst>
                                            <p:cond delay="770"/>
                                          </p:stCondLst>
                                        </p:cTn>
                                        <p:tgtEl>
                                          <p:spTgt spid="4"/>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ox(i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amond(in)">
                                      <p:cBhvr>
                                        <p:cTn id="2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Letters </a:t>
            </a:r>
            <a:endParaRPr lang="en-GB" dirty="0"/>
          </a:p>
        </p:txBody>
      </p:sp>
      <p:pic>
        <p:nvPicPr>
          <p:cNvPr id="4" name="Content Placeholder 3" descr="paul writing.jpg"/>
          <p:cNvPicPr>
            <a:picLocks noGrp="1" noChangeAspect="1"/>
          </p:cNvPicPr>
          <p:nvPr>
            <p:ph idx="1"/>
          </p:nvPr>
        </p:nvPicPr>
        <p:blipFill>
          <a:blip r:embed="rId2" cstate="print"/>
          <a:stretch>
            <a:fillRect/>
          </a:stretch>
        </p:blipFill>
        <p:spPr>
          <a:xfrm>
            <a:off x="1828800" y="2374075"/>
            <a:ext cx="5486400" cy="4075176"/>
          </a:xfrm>
        </p:spPr>
      </p:pic>
    </p:spTree>
  </p:cSld>
  <p:clrMapOvr>
    <a:masterClrMapping/>
  </p:clrMapOvr>
  <p:transition spd="med">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descr="CUnibig.png"/>
          <p:cNvPicPr>
            <a:picLocks noGrp="1" noChangeAspect="1"/>
          </p:cNvPicPr>
          <p:nvPr>
            <p:ph idx="1"/>
          </p:nvPr>
        </p:nvPicPr>
        <p:blipFill>
          <a:blip r:embed="rId2" cstate="print"/>
          <a:stretch>
            <a:fillRect/>
          </a:stretch>
        </p:blipFill>
        <p:spPr>
          <a:xfrm rot="10800000" flipH="1" flipV="1">
            <a:off x="2843808" y="1268760"/>
            <a:ext cx="3751281" cy="881828"/>
          </a:xfrm>
        </p:spPr>
      </p:pic>
      <p:sp>
        <p:nvSpPr>
          <p:cNvPr id="6" name="TextBox 5"/>
          <p:cNvSpPr txBox="1"/>
          <p:nvPr/>
        </p:nvSpPr>
        <p:spPr>
          <a:xfrm>
            <a:off x="683568" y="2564904"/>
            <a:ext cx="7848872" cy="2523768"/>
          </a:xfrm>
          <a:prstGeom prst="rect">
            <a:avLst/>
          </a:prstGeom>
          <a:noFill/>
        </p:spPr>
        <p:txBody>
          <a:bodyPr wrap="square" rtlCol="0">
            <a:spAutoFit/>
          </a:bodyPr>
          <a:lstStyle/>
          <a:p>
            <a:r>
              <a:rPr lang="en-GB" sz="2800" b="1" dirty="0" smtClean="0"/>
              <a:t>Who is Mr Head?</a:t>
            </a:r>
          </a:p>
          <a:p>
            <a:endParaRPr lang="en-GB" sz="2800" b="1" dirty="0" smtClean="0"/>
          </a:p>
          <a:p>
            <a:r>
              <a:rPr lang="en-GB" sz="2800" b="1" dirty="0" smtClean="0"/>
              <a:t>What can you tell about him from Mr </a:t>
            </a:r>
            <a:r>
              <a:rPr lang="en-GB" sz="2800" b="1" dirty="0" err="1" smtClean="0"/>
              <a:t>Ratcliffe’s</a:t>
            </a:r>
            <a:r>
              <a:rPr lang="en-GB" sz="2800" b="1" dirty="0" smtClean="0"/>
              <a:t> reply?</a:t>
            </a:r>
          </a:p>
          <a:p>
            <a:endParaRPr lang="en-GB" sz="2800" b="1" dirty="0" smtClean="0"/>
          </a:p>
          <a:p>
            <a:endParaRPr lang="en-GB" dirty="0" smtClean="0"/>
          </a:p>
        </p:txBody>
      </p:sp>
      <p:pic>
        <p:nvPicPr>
          <p:cNvPr id="7" name="Picture 6" descr="telephone-cartoon.jpg"/>
          <p:cNvPicPr>
            <a:picLocks noChangeAspect="1"/>
          </p:cNvPicPr>
          <p:nvPr/>
        </p:nvPicPr>
        <p:blipFill>
          <a:blip r:embed="rId3" cstate="print"/>
          <a:stretch>
            <a:fillRect/>
          </a:stretch>
        </p:blipFill>
        <p:spPr>
          <a:xfrm>
            <a:off x="6228184" y="4149080"/>
            <a:ext cx="2571750" cy="2514600"/>
          </a:xfrm>
          <a:prstGeom prst="rect">
            <a:avLst/>
          </a:prstGeom>
        </p:spPr>
      </p:pic>
    </p:spTree>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Corinth </a:t>
            </a:r>
            <a:endParaRPr lang="en-GB" dirty="0"/>
          </a:p>
        </p:txBody>
      </p:sp>
      <p:pic>
        <p:nvPicPr>
          <p:cNvPr id="4" name="Content Placeholder 3" descr="corinth.jpg"/>
          <p:cNvPicPr>
            <a:picLocks noGrp="1" noChangeAspect="1"/>
          </p:cNvPicPr>
          <p:nvPr>
            <p:ph idx="1"/>
          </p:nvPr>
        </p:nvPicPr>
        <p:blipFill>
          <a:blip r:embed="rId2" cstate="print"/>
          <a:stretch>
            <a:fillRect/>
          </a:stretch>
        </p:blipFill>
        <p:spPr>
          <a:xfrm>
            <a:off x="5225038" y="2924944"/>
            <a:ext cx="3575938" cy="3450456"/>
          </a:xfrm>
        </p:spPr>
      </p:pic>
      <p:sp>
        <p:nvSpPr>
          <p:cNvPr id="5" name="TextBox 4"/>
          <p:cNvSpPr txBox="1"/>
          <p:nvPr/>
        </p:nvSpPr>
        <p:spPr>
          <a:xfrm>
            <a:off x="539552" y="2420888"/>
            <a:ext cx="4608512" cy="2769989"/>
          </a:xfrm>
          <a:prstGeom prst="rect">
            <a:avLst/>
          </a:prstGeom>
          <a:noFill/>
        </p:spPr>
        <p:txBody>
          <a:bodyPr wrap="square" rtlCol="0">
            <a:spAutoFit/>
          </a:bodyPr>
          <a:lstStyle/>
          <a:p>
            <a:r>
              <a:rPr lang="en-GB" baseline="30000" dirty="0" smtClean="0"/>
              <a:t>11 </a:t>
            </a:r>
            <a:r>
              <a:rPr lang="en-GB" dirty="0" smtClean="0"/>
              <a:t>For it has been reported to me by Chloe’s people that there are quarrels among you, my brothers and sisters.</a:t>
            </a:r>
            <a:r>
              <a:rPr lang="en-GB" baseline="30000" dirty="0" smtClean="0"/>
              <a:t>[</a:t>
            </a:r>
            <a:r>
              <a:rPr lang="en-GB" baseline="30000" dirty="0" smtClean="0">
                <a:hlinkClick r:id="" action="ppaction://hlinkfile" tooltip="See footnote e"/>
              </a:rPr>
              <a:t>e</a:t>
            </a:r>
            <a:r>
              <a:rPr lang="en-GB" baseline="30000" dirty="0" smtClean="0"/>
              <a:t>]</a:t>
            </a:r>
            <a:r>
              <a:rPr lang="en-GB" dirty="0" smtClean="0"/>
              <a:t> </a:t>
            </a:r>
          </a:p>
          <a:p>
            <a:endParaRPr lang="en-GB" baseline="30000" dirty="0" smtClean="0"/>
          </a:p>
          <a:p>
            <a:r>
              <a:rPr lang="en-GB" baseline="30000" dirty="0" smtClean="0"/>
              <a:t>14 </a:t>
            </a:r>
            <a:r>
              <a:rPr lang="en-GB" dirty="0" smtClean="0"/>
              <a:t>I thank God</a:t>
            </a:r>
            <a:r>
              <a:rPr lang="en-GB" baseline="30000" dirty="0" smtClean="0"/>
              <a:t>[</a:t>
            </a:r>
            <a:r>
              <a:rPr lang="en-GB" baseline="30000" dirty="0" smtClean="0">
                <a:hlinkClick r:id="" action="ppaction://hlinkfile" tooltip="See footnote f"/>
              </a:rPr>
              <a:t>f</a:t>
            </a:r>
            <a:r>
              <a:rPr lang="en-GB" baseline="30000" dirty="0" smtClean="0"/>
              <a:t>]</a:t>
            </a:r>
            <a:r>
              <a:rPr lang="en-GB" dirty="0" smtClean="0"/>
              <a:t> that I baptized none of you except </a:t>
            </a:r>
            <a:r>
              <a:rPr lang="en-GB" dirty="0" err="1" smtClean="0"/>
              <a:t>Crispus</a:t>
            </a:r>
            <a:r>
              <a:rPr lang="en-GB" dirty="0" smtClean="0"/>
              <a:t> and Gaius, </a:t>
            </a:r>
            <a:r>
              <a:rPr lang="en-GB" baseline="30000" dirty="0" smtClean="0"/>
              <a:t>15 </a:t>
            </a:r>
            <a:r>
              <a:rPr lang="en-GB" dirty="0" smtClean="0"/>
              <a:t>so that no one can say that you were baptized in my name. </a:t>
            </a:r>
            <a:r>
              <a:rPr lang="en-GB" baseline="30000" dirty="0" smtClean="0"/>
              <a:t>16 </a:t>
            </a:r>
            <a:r>
              <a:rPr lang="en-GB" dirty="0" smtClean="0"/>
              <a:t>(I did baptize also the household of </a:t>
            </a:r>
            <a:r>
              <a:rPr lang="en-GB" dirty="0" err="1" smtClean="0"/>
              <a:t>Stephanas</a:t>
            </a:r>
            <a:r>
              <a:rPr lang="en-GB" dirty="0" smtClean="0"/>
              <a:t>; beyond that, I do not know whether I baptized anyone else.)</a:t>
            </a:r>
            <a:endParaRPr lang="en-GB" dirty="0"/>
          </a:p>
        </p:txBody>
      </p:sp>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Eating food offered to idols</a:t>
            </a:r>
            <a:endParaRPr lang="en-GB" dirty="0"/>
          </a:p>
        </p:txBody>
      </p:sp>
      <p:pic>
        <p:nvPicPr>
          <p:cNvPr id="4" name="Content Placeholder 3" descr="Israel.jpg"/>
          <p:cNvPicPr>
            <a:picLocks noGrp="1" noChangeAspect="1"/>
          </p:cNvPicPr>
          <p:nvPr>
            <p:ph idx="1"/>
          </p:nvPr>
        </p:nvPicPr>
        <p:blipFill>
          <a:blip r:embed="rId2" cstate="print"/>
          <a:stretch>
            <a:fillRect/>
          </a:stretch>
        </p:blipFill>
        <p:spPr>
          <a:xfrm>
            <a:off x="323528" y="2276872"/>
            <a:ext cx="1847850" cy="2466975"/>
          </a:xfrm>
        </p:spPr>
      </p:pic>
      <p:pic>
        <p:nvPicPr>
          <p:cNvPr id="5" name="Picture 4" descr="kosher.jpg"/>
          <p:cNvPicPr>
            <a:picLocks noChangeAspect="1"/>
          </p:cNvPicPr>
          <p:nvPr/>
        </p:nvPicPr>
        <p:blipFill>
          <a:blip r:embed="rId3" cstate="print"/>
          <a:stretch>
            <a:fillRect/>
          </a:stretch>
        </p:blipFill>
        <p:spPr>
          <a:xfrm>
            <a:off x="2627784" y="2348880"/>
            <a:ext cx="2466975" cy="1847850"/>
          </a:xfrm>
          <a:prstGeom prst="rect">
            <a:avLst/>
          </a:prstGeom>
        </p:spPr>
      </p:pic>
      <p:sp>
        <p:nvSpPr>
          <p:cNvPr id="6" name="Rectangle 5"/>
          <p:cNvSpPr/>
          <p:nvPr/>
        </p:nvSpPr>
        <p:spPr>
          <a:xfrm>
            <a:off x="1113436" y="5085184"/>
            <a:ext cx="7228261" cy="769441"/>
          </a:xfrm>
          <a:prstGeom prst="rect">
            <a:avLst/>
          </a:prstGeom>
          <a:noFill/>
        </p:spPr>
        <p:txBody>
          <a:bodyPr wrap="none" lIns="91440" tIns="45720" rIns="91440" bIns="45720">
            <a:spAutoFit/>
          </a:bodyPr>
          <a:lstStyle/>
          <a:p>
            <a:pPr algn="ctr"/>
            <a:r>
              <a:rPr lang="en-US"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Practice and belief</a:t>
            </a:r>
            <a:endParaRPr lang="en-US"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70" decel="100000"/>
                                        <p:tgtEl>
                                          <p:spTgt spid="5"/>
                                        </p:tgtEl>
                                      </p:cBhvr>
                                    </p:animEffect>
                                    <p:animScale>
                                      <p:cBhvr>
                                        <p:cTn id="13" dur="770" decel="100000"/>
                                        <p:tgtEl>
                                          <p:spTgt spid="5"/>
                                        </p:tgtEl>
                                      </p:cBhvr>
                                      <p:from x="10000" y="10000"/>
                                      <p:to x="200000" y="450000"/>
                                    </p:animScale>
                                    <p:animScale>
                                      <p:cBhvr>
                                        <p:cTn id="14" dur="1230" accel="100000" fill="hold">
                                          <p:stCondLst>
                                            <p:cond delay="770"/>
                                          </p:stCondLst>
                                        </p:cTn>
                                        <p:tgtEl>
                                          <p:spTgt spid="5"/>
                                        </p:tgtEl>
                                      </p:cBhvr>
                                      <p:from x="200000" y="450000"/>
                                      <p:to x="100000" y="100000"/>
                                    </p:animScale>
                                    <p:set>
                                      <p:cBhvr>
                                        <p:cTn id="15" dur="770" fill="hold"/>
                                        <p:tgtEl>
                                          <p:spTgt spid="5"/>
                                        </p:tgtEl>
                                        <p:attrNameLst>
                                          <p:attrName>ppt_x</p:attrName>
                                        </p:attrNameLst>
                                      </p:cBhvr>
                                      <p:to>
                                        <p:strVal val="(0.5)"/>
                                      </p:to>
                                    </p:set>
                                    <p:anim from="(0.5)" to="(#ppt_x)" calcmode="lin" valueType="num">
                                      <p:cBhvr>
                                        <p:cTn id="16" dur="1230" accel="100000" fill="hold">
                                          <p:stCondLst>
                                            <p:cond delay="770"/>
                                          </p:stCondLst>
                                        </p:cTn>
                                        <p:tgtEl>
                                          <p:spTgt spid="5"/>
                                        </p:tgtEl>
                                        <p:attrNameLst>
                                          <p:attrName>ppt_x</p:attrName>
                                        </p:attrNameLst>
                                      </p:cBhvr>
                                    </p:anim>
                                    <p:set>
                                      <p:cBhvr>
                                        <p:cTn id="17" dur="770" fill="hold"/>
                                        <p:tgtEl>
                                          <p:spTgt spid="5"/>
                                        </p:tgtEl>
                                        <p:attrNameLst>
                                          <p:attrName>ppt_y</p:attrName>
                                        </p:attrNameLst>
                                      </p:cBhvr>
                                      <p:to>
                                        <p:strVal val="(#ppt_y+0.4)"/>
                                      </p:to>
                                    </p:set>
                                    <p:anim from="(#ppt_y+0.4)" to="(#ppt_y)" calcmode="lin" valueType="num">
                                      <p:cBhvr>
                                        <p:cTn id="18" dur="1230" accel="100000" fill="hold">
                                          <p:stCondLst>
                                            <p:cond delay="770"/>
                                          </p:stCondLst>
                                        </p:cTn>
                                        <p:tgtEl>
                                          <p:spTgt spid="5"/>
                                        </p:tgtEl>
                                        <p:attrNameLst>
                                          <p:attrName>ppt_y</p:attrName>
                                        </p:attrNameLst>
                                      </p:cBhvr>
                                    </p:anim>
                                  </p:childTnLst>
                                </p:cTn>
                              </p:par>
                            </p:childTnLst>
                          </p:cTn>
                        </p:par>
                      </p:childTnLst>
                    </p:cTn>
                  </p:par>
                  <p:par>
                    <p:cTn id="19" fill="hold">
                      <p:stCondLst>
                        <p:cond delay="indefinite"/>
                      </p:stCondLst>
                      <p:childTnLst>
                        <p:par>
                          <p:cTn id="20" fill="hold">
                            <p:stCondLst>
                              <p:cond delay="0"/>
                            </p:stCondLst>
                            <p:childTnLst>
                              <p:par>
                                <p:cTn id="21" presetID="54" presetClass="entr" presetSubtype="0" accel="10000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strVal val="#ppt_w*0.05"/>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anim calcmode="lin" valueType="num">
                                      <p:cBhvr>
                                        <p:cTn id="25" dur="500" fill="hold"/>
                                        <p:tgtEl>
                                          <p:spTgt spid="6"/>
                                        </p:tgtEl>
                                        <p:attrNameLst>
                                          <p:attrName>ppt_x</p:attrName>
                                        </p:attrNameLst>
                                      </p:cBhvr>
                                      <p:tavLst>
                                        <p:tav tm="0">
                                          <p:val>
                                            <p:strVal val="#ppt_x-.2"/>
                                          </p:val>
                                        </p:tav>
                                        <p:tav tm="100000">
                                          <p:val>
                                            <p:strVal val="#ppt_x"/>
                                          </p:val>
                                        </p:tav>
                                      </p:tavLst>
                                    </p:anim>
                                    <p:anim calcmode="lin" valueType="num">
                                      <p:cBhvr>
                                        <p:cTn id="26" dur="500" fill="hold"/>
                                        <p:tgtEl>
                                          <p:spTgt spid="6"/>
                                        </p:tgtEl>
                                        <p:attrNameLst>
                                          <p:attrName>ppt_y</p:attrName>
                                        </p:attrNameLst>
                                      </p:cBhvr>
                                      <p:tavLst>
                                        <p:tav tm="0">
                                          <p:val>
                                            <p:strVal val="#ppt_y"/>
                                          </p:val>
                                        </p:tav>
                                        <p:tav tm="100000">
                                          <p:val>
                                            <p:strVal val="#ppt_y"/>
                                          </p:val>
                                        </p:tav>
                                      </p:tavLst>
                                    </p:anim>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Galatians </a:t>
            </a:r>
            <a:endParaRPr lang="en-GB" dirty="0"/>
          </a:p>
        </p:txBody>
      </p:sp>
      <p:pic>
        <p:nvPicPr>
          <p:cNvPr id="4" name="Content Placeholder 3" descr="peter and paul.jpg"/>
          <p:cNvPicPr>
            <a:picLocks noGrp="1" noChangeAspect="1"/>
          </p:cNvPicPr>
          <p:nvPr>
            <p:ph idx="1"/>
          </p:nvPr>
        </p:nvPicPr>
        <p:blipFill>
          <a:blip r:embed="rId2" cstate="print"/>
          <a:stretch>
            <a:fillRect/>
          </a:stretch>
        </p:blipFill>
        <p:spPr>
          <a:xfrm>
            <a:off x="6588224" y="3861048"/>
            <a:ext cx="2063874" cy="2755378"/>
          </a:xfrm>
        </p:spPr>
      </p:pic>
      <p:sp>
        <p:nvSpPr>
          <p:cNvPr id="5" name="TextBox 4"/>
          <p:cNvSpPr txBox="1"/>
          <p:nvPr/>
        </p:nvSpPr>
        <p:spPr>
          <a:xfrm>
            <a:off x="683568" y="2276872"/>
            <a:ext cx="5040560" cy="4339650"/>
          </a:xfrm>
          <a:prstGeom prst="rect">
            <a:avLst/>
          </a:prstGeom>
          <a:noFill/>
        </p:spPr>
        <p:txBody>
          <a:bodyPr wrap="square" rtlCol="0">
            <a:spAutoFit/>
          </a:bodyPr>
          <a:lstStyle/>
          <a:p>
            <a:r>
              <a:rPr lang="en-GB" sz="2400" dirty="0" smtClean="0"/>
              <a:t>Do we keep the law or not?</a:t>
            </a:r>
          </a:p>
          <a:p>
            <a:endParaRPr lang="en-GB" sz="2400" dirty="0" smtClean="0"/>
          </a:p>
          <a:p>
            <a:r>
              <a:rPr lang="en-GB" sz="2400" dirty="0" smtClean="0"/>
              <a:t>Cannot keep the law – it is impossible</a:t>
            </a:r>
          </a:p>
          <a:p>
            <a:endParaRPr lang="en-GB" sz="2400" dirty="0" smtClean="0"/>
          </a:p>
          <a:p>
            <a:r>
              <a:rPr lang="en-GB" sz="2400" dirty="0" smtClean="0"/>
              <a:t>Law just reminds us that we are sinful</a:t>
            </a:r>
          </a:p>
          <a:p>
            <a:endParaRPr lang="en-GB" sz="2400" dirty="0" smtClean="0"/>
          </a:p>
          <a:p>
            <a:r>
              <a:rPr lang="en-GB" sz="2400" dirty="0" smtClean="0"/>
              <a:t>It is all about grace. Grace comes from Abraham; not Moses</a:t>
            </a:r>
          </a:p>
          <a:p>
            <a:endParaRPr lang="en-GB" dirty="0" smtClean="0"/>
          </a:p>
          <a:p>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latians3_28.jpg"/>
          <p:cNvPicPr>
            <a:picLocks noChangeAspect="1"/>
          </p:cNvPicPr>
          <p:nvPr/>
        </p:nvPicPr>
        <p:blipFill>
          <a:blip r:embed="rId2" cstate="print"/>
          <a:stretch>
            <a:fillRect/>
          </a:stretch>
        </p:blipFill>
        <p:spPr>
          <a:xfrm>
            <a:off x="2555776" y="980728"/>
            <a:ext cx="3919314" cy="4838659"/>
          </a:xfrm>
          <a:prstGeom prst="rect">
            <a:avLst/>
          </a:prstGeom>
        </p:spPr>
      </p:pic>
    </p:spTree>
  </p:cSld>
  <p:clrMapOvr>
    <a:masterClrMapping/>
  </p:clrMapOvr>
  <p:transition spd="med">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Paul the Missionary</a:t>
            </a:r>
            <a:endParaRPr lang="en-GB" dirty="0"/>
          </a:p>
        </p:txBody>
      </p:sp>
      <p:pic>
        <p:nvPicPr>
          <p:cNvPr id="4" name="Content Placeholder 3" descr="paul-preaching-in-athens_raffaello.jpg"/>
          <p:cNvPicPr>
            <a:picLocks noGrp="1" noChangeAspect="1"/>
          </p:cNvPicPr>
          <p:nvPr>
            <p:ph idx="1"/>
          </p:nvPr>
        </p:nvPicPr>
        <p:blipFill>
          <a:blip r:embed="rId2" cstate="print"/>
          <a:stretch>
            <a:fillRect/>
          </a:stretch>
        </p:blipFill>
        <p:spPr>
          <a:xfrm>
            <a:off x="4512920" y="2564904"/>
            <a:ext cx="3972320" cy="2304256"/>
          </a:xfrm>
        </p:spPr>
      </p:pic>
      <p:pic>
        <p:nvPicPr>
          <p:cNvPr id="5" name="Picture 4" descr="lystra and derbe.jpg"/>
          <p:cNvPicPr>
            <a:picLocks noChangeAspect="1"/>
          </p:cNvPicPr>
          <p:nvPr/>
        </p:nvPicPr>
        <p:blipFill>
          <a:blip r:embed="rId3" cstate="print"/>
          <a:stretch>
            <a:fillRect/>
          </a:stretch>
        </p:blipFill>
        <p:spPr>
          <a:xfrm>
            <a:off x="827584" y="2276872"/>
            <a:ext cx="3456384" cy="4147661"/>
          </a:xfrm>
          <a:prstGeom prst="rect">
            <a:avLst/>
          </a:prstGeom>
        </p:spPr>
      </p:pic>
    </p:spTree>
  </p:cSld>
  <p:clrMapOvr>
    <a:masterClrMapping/>
  </p:clrMapOvr>
  <p:transition spd="med">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Paul the Pastor</a:t>
            </a:r>
            <a:endParaRPr lang="en-GB" dirty="0"/>
          </a:p>
        </p:txBody>
      </p:sp>
      <p:sp>
        <p:nvSpPr>
          <p:cNvPr id="3" name="Content Placeholder 2"/>
          <p:cNvSpPr>
            <a:spLocks noGrp="1"/>
          </p:cNvSpPr>
          <p:nvPr>
            <p:ph idx="1"/>
          </p:nvPr>
        </p:nvSpPr>
        <p:spPr/>
        <p:txBody>
          <a:bodyPr/>
          <a:lstStyle/>
          <a:p>
            <a:r>
              <a:rPr lang="en-GB" baseline="30000" dirty="0" smtClean="0"/>
              <a:t>3 </a:t>
            </a:r>
            <a:r>
              <a:rPr lang="en-GB" dirty="0" smtClean="0"/>
              <a:t>For I could wish that I myself were accursed and cut off from Christ for the sake of my own people,</a:t>
            </a:r>
            <a:r>
              <a:rPr lang="en-GB" baseline="30000" dirty="0" smtClean="0"/>
              <a:t>[</a:t>
            </a:r>
            <a:r>
              <a:rPr lang="en-GB" baseline="30000" dirty="0" smtClean="0">
                <a:hlinkClick r:id="" action="ppaction://hlinkfile" tooltip="See footnote a"/>
              </a:rPr>
              <a:t>a</a:t>
            </a:r>
            <a:r>
              <a:rPr lang="en-GB" baseline="30000" dirty="0" smtClean="0"/>
              <a:t>]</a:t>
            </a:r>
            <a:r>
              <a:rPr lang="en-GB" dirty="0" smtClean="0"/>
              <a:t> my kindred according to the flesh. </a:t>
            </a:r>
            <a:r>
              <a:rPr lang="en-GB" baseline="30000" dirty="0" smtClean="0"/>
              <a:t>4 </a:t>
            </a:r>
            <a:r>
              <a:rPr lang="en-GB" dirty="0" smtClean="0"/>
              <a:t>They are Israelites, and to them belong the adoption, the glory, the covenants, the giving of the law, the worship, and the promises; </a:t>
            </a:r>
            <a:r>
              <a:rPr lang="en-GB" baseline="30000" dirty="0" smtClean="0"/>
              <a:t>5 </a:t>
            </a:r>
            <a:r>
              <a:rPr lang="en-GB" dirty="0" smtClean="0"/>
              <a:t>to them belong the patriarchs, and from them, according to the flesh, comes the Messiah,</a:t>
            </a:r>
            <a:r>
              <a:rPr lang="en-GB" baseline="30000" dirty="0" smtClean="0"/>
              <a:t>[</a:t>
            </a:r>
            <a:r>
              <a:rPr lang="en-GB" baseline="30000" dirty="0" smtClean="0">
                <a:hlinkClick r:id="" action="ppaction://hlinkfile" tooltip="See footnote b"/>
              </a:rPr>
              <a:t>b</a:t>
            </a:r>
            <a:r>
              <a:rPr lang="en-GB" baseline="30000" dirty="0" smtClean="0"/>
              <a:t>]</a:t>
            </a:r>
            <a:r>
              <a:rPr lang="en-GB" dirty="0" smtClean="0"/>
              <a:t> who is over all, God blessed for ever.</a:t>
            </a:r>
            <a:r>
              <a:rPr lang="en-GB" baseline="30000" dirty="0" smtClean="0"/>
              <a:t>[</a:t>
            </a:r>
            <a:r>
              <a:rPr lang="en-GB" baseline="30000" dirty="0" smtClean="0">
                <a:hlinkClick r:id="" action="ppaction://hlinkfile" tooltip="See footnote c"/>
              </a:rPr>
              <a:t>c</a:t>
            </a:r>
            <a:r>
              <a:rPr lang="en-GB" baseline="30000" dirty="0" smtClean="0"/>
              <a:t>]</a:t>
            </a:r>
            <a:r>
              <a:rPr lang="en-GB" dirty="0" smtClean="0"/>
              <a:t> Amen.</a:t>
            </a:r>
            <a:endParaRPr lang="en-GB" dirty="0"/>
          </a:p>
        </p:txBody>
      </p:sp>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Paul the Theologian</a:t>
            </a:r>
            <a:endParaRPr lang="en-GB" dirty="0"/>
          </a:p>
        </p:txBody>
      </p:sp>
      <p:pic>
        <p:nvPicPr>
          <p:cNvPr id="4" name="Content Placeholder 3" descr="jesus and paul.jpg"/>
          <p:cNvPicPr>
            <a:picLocks noGrp="1" noChangeAspect="1"/>
          </p:cNvPicPr>
          <p:nvPr>
            <p:ph idx="1"/>
          </p:nvPr>
        </p:nvPicPr>
        <p:blipFill>
          <a:blip r:embed="rId2" cstate="print"/>
          <a:stretch>
            <a:fillRect/>
          </a:stretch>
        </p:blipFill>
        <p:spPr>
          <a:xfrm>
            <a:off x="3778467" y="4509120"/>
            <a:ext cx="5365533" cy="2119561"/>
          </a:xfrm>
        </p:spPr>
      </p:pic>
      <p:sp>
        <p:nvSpPr>
          <p:cNvPr id="5" name="TextBox 4"/>
          <p:cNvSpPr txBox="1"/>
          <p:nvPr/>
        </p:nvSpPr>
        <p:spPr>
          <a:xfrm>
            <a:off x="755576" y="2276872"/>
            <a:ext cx="4392488" cy="2308324"/>
          </a:xfrm>
          <a:prstGeom prst="rect">
            <a:avLst/>
          </a:prstGeom>
          <a:noFill/>
        </p:spPr>
        <p:txBody>
          <a:bodyPr wrap="square" rtlCol="0">
            <a:spAutoFit/>
          </a:bodyPr>
          <a:lstStyle/>
          <a:p>
            <a:pPr>
              <a:buFontTx/>
              <a:buChar char="-"/>
            </a:pPr>
            <a:r>
              <a:rPr lang="en-GB" sz="2400" dirty="0" smtClean="0"/>
              <a:t> The King</a:t>
            </a:r>
          </a:p>
          <a:p>
            <a:endParaRPr lang="en-GB" sz="2400" dirty="0" smtClean="0"/>
          </a:p>
          <a:p>
            <a:pPr>
              <a:buFontTx/>
              <a:buChar char="-"/>
            </a:pPr>
            <a:r>
              <a:rPr lang="en-GB" sz="2400" dirty="0" smtClean="0"/>
              <a:t> The Kingdom</a:t>
            </a:r>
          </a:p>
          <a:p>
            <a:pPr>
              <a:buFontTx/>
              <a:buChar char="-"/>
            </a:pPr>
            <a:endParaRPr lang="en-GB" sz="2400" dirty="0" smtClean="0"/>
          </a:p>
          <a:p>
            <a:pPr>
              <a:buFontTx/>
              <a:buChar char="-"/>
            </a:pPr>
            <a:r>
              <a:rPr lang="en-GB" sz="2400" dirty="0" smtClean="0"/>
              <a:t> The Return of the King</a:t>
            </a:r>
          </a:p>
          <a:p>
            <a:pPr>
              <a:buFontTx/>
              <a:buChar char="-"/>
            </a:pPr>
            <a:endParaRPr lang="en-GB" sz="2400"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Revelation</a:t>
            </a:r>
            <a:endParaRPr lang="en-GB" dirty="0"/>
          </a:p>
        </p:txBody>
      </p:sp>
      <p:sp>
        <p:nvSpPr>
          <p:cNvPr id="3" name="Content Placeholder 2"/>
          <p:cNvSpPr>
            <a:spLocks noGrp="1"/>
          </p:cNvSpPr>
          <p:nvPr>
            <p:ph idx="1"/>
          </p:nvPr>
        </p:nvSpPr>
        <p:spPr/>
        <p:txBody>
          <a:bodyPr/>
          <a:lstStyle/>
          <a:p>
            <a:endParaRPr lang="en-GB" dirty="0"/>
          </a:p>
        </p:txBody>
      </p:sp>
      <p:pic>
        <p:nvPicPr>
          <p:cNvPr id="4" name="Picture 2" descr="Steve Bell on the WTC attacks"/>
          <p:cNvPicPr>
            <a:picLocks noChangeAspect="1" noChangeArrowheads="1"/>
          </p:cNvPicPr>
          <p:nvPr/>
        </p:nvPicPr>
        <p:blipFill>
          <a:blip r:embed="rId2" cstate="print"/>
          <a:srcRect/>
          <a:stretch>
            <a:fillRect/>
          </a:stretch>
        </p:blipFill>
        <p:spPr>
          <a:xfrm>
            <a:off x="2051720" y="2420888"/>
            <a:ext cx="4536504" cy="3383980"/>
          </a:xfrm>
          <a:prstGeom prst="rect">
            <a:avLst/>
          </a:prstGeom>
          <a:noFill/>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
          <p:cNvSpPr txBox="1">
            <a:spLocks noChangeArrowheads="1"/>
          </p:cNvSpPr>
          <p:nvPr/>
        </p:nvSpPr>
        <p:spPr bwMode="auto">
          <a:xfrm>
            <a:off x="1763713" y="5876925"/>
            <a:ext cx="6121400" cy="369888"/>
          </a:xfrm>
          <a:prstGeom prst="rect">
            <a:avLst/>
          </a:prstGeom>
          <a:noFill/>
          <a:ln w="9525">
            <a:noFill/>
            <a:miter lim="800000"/>
            <a:headEnd/>
            <a:tailEnd/>
          </a:ln>
        </p:spPr>
        <p:txBody>
          <a:bodyPr>
            <a:spAutoFit/>
          </a:bodyPr>
          <a:lstStyle/>
          <a:p>
            <a:r>
              <a:rPr lang="en-GB">
                <a:latin typeface="Lucida Sans Unicode" pitchFamily="34" charset="0"/>
              </a:rPr>
              <a:t>El Greco			Vision of John</a:t>
            </a:r>
            <a:endParaRPr lang="en-GB" i="1">
              <a:latin typeface="Lucida Sans Unicode" pitchFamily="34" charset="0"/>
            </a:endParaRPr>
          </a:p>
        </p:txBody>
      </p:sp>
      <p:pic>
        <p:nvPicPr>
          <p:cNvPr id="13315" name="Picture 3" descr="El greco - vision of john.jpg"/>
          <p:cNvPicPr>
            <a:picLocks noChangeAspect="1"/>
          </p:cNvPicPr>
          <p:nvPr/>
        </p:nvPicPr>
        <p:blipFill>
          <a:blip r:embed="rId2" cstate="print"/>
          <a:srcRect/>
          <a:stretch>
            <a:fillRect/>
          </a:stretch>
        </p:blipFill>
        <p:spPr bwMode="auto">
          <a:xfrm>
            <a:off x="2195736" y="908720"/>
            <a:ext cx="4104109" cy="4621227"/>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http://www.revelation-today.com/Lamb.jpg"/>
          <p:cNvPicPr>
            <a:picLocks noChangeAspect="1" noChangeArrowheads="1"/>
          </p:cNvPicPr>
          <p:nvPr/>
        </p:nvPicPr>
        <p:blipFill>
          <a:blip r:embed="rId2" cstate="print"/>
          <a:srcRect/>
          <a:stretch>
            <a:fillRect/>
          </a:stretch>
        </p:blipFill>
        <p:spPr bwMode="auto">
          <a:xfrm>
            <a:off x="2339975" y="1412875"/>
            <a:ext cx="4695825" cy="3514725"/>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One Story</a:t>
            </a:r>
            <a:endParaRPr lang="en-GB" dirty="0"/>
          </a:p>
        </p:txBody>
      </p:sp>
      <p:sp>
        <p:nvSpPr>
          <p:cNvPr id="3" name="Content Placeholder 2"/>
          <p:cNvSpPr>
            <a:spLocks noGrp="1"/>
          </p:cNvSpPr>
          <p:nvPr>
            <p:ph idx="1"/>
          </p:nvPr>
        </p:nvSpPr>
        <p:spPr/>
        <p:txBody>
          <a:bodyPr/>
          <a:lstStyle/>
          <a:p>
            <a:r>
              <a:rPr lang="en-GB" dirty="0" smtClean="0"/>
              <a:t>A God of grace</a:t>
            </a:r>
          </a:p>
          <a:p>
            <a:endParaRPr lang="en-GB" dirty="0" smtClean="0"/>
          </a:p>
          <a:p>
            <a:r>
              <a:rPr lang="en-GB" dirty="0" smtClean="0"/>
              <a:t>A God of hope</a:t>
            </a:r>
          </a:p>
          <a:p>
            <a:endParaRPr lang="en-GB" dirty="0" smtClean="0"/>
          </a:p>
          <a:p>
            <a:r>
              <a:rPr lang="en-GB" dirty="0" smtClean="0"/>
              <a:t>A God of judgement</a:t>
            </a:r>
          </a:p>
          <a:p>
            <a:endParaRPr lang="en-GB" dirty="0" smtClean="0"/>
          </a:p>
          <a:p>
            <a:r>
              <a:rPr lang="en-GB" dirty="0" smtClean="0"/>
              <a:t>A God of the imagination</a:t>
            </a:r>
            <a:endParaRPr lang="en-GB" dirty="0"/>
          </a:p>
        </p:txBody>
      </p:sp>
    </p:spTree>
  </p:cSld>
  <p:clrMapOvr>
    <a:masterClrMapping/>
  </p:clrMapOvr>
  <p:transition spd="med">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God’s story, our story</a:t>
            </a:r>
            <a:endParaRPr lang="en-GB" dirty="0"/>
          </a:p>
        </p:txBody>
      </p:sp>
      <p:pic>
        <p:nvPicPr>
          <p:cNvPr id="4" name="Content Placeholder 3" descr="jesus_che.jpg"/>
          <p:cNvPicPr>
            <a:picLocks noGrp="1" noChangeAspect="1"/>
          </p:cNvPicPr>
          <p:nvPr>
            <p:ph idx="1"/>
          </p:nvPr>
        </p:nvPicPr>
        <p:blipFill>
          <a:blip r:embed="rId2" cstate="print"/>
          <a:stretch>
            <a:fillRect/>
          </a:stretch>
        </p:blipFill>
        <p:spPr>
          <a:xfrm>
            <a:off x="6084168" y="2636912"/>
            <a:ext cx="2695575" cy="3810000"/>
          </a:xfrm>
        </p:spPr>
      </p:pic>
    </p:spTree>
  </p:cSld>
  <p:clrMapOvr>
    <a:masterClrMapping/>
  </p:clrMapOvr>
  <p:transition spd="med">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6213</TotalTime>
  <Words>829</Words>
  <Application>Microsoft Office PowerPoint</Application>
  <PresentationFormat>On-screen Show (4:3)</PresentationFormat>
  <Paragraphs>157</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Urban</vt:lpstr>
      <vt:lpstr>Acts 5 and 6: Mission and Return </vt:lpstr>
      <vt:lpstr>Aims </vt:lpstr>
      <vt:lpstr>The Bible as Drama</vt:lpstr>
      <vt:lpstr>Staying in Jerusalem</vt:lpstr>
      <vt:lpstr>The ‘Jesus Way’ did not emerge in a vacuum</vt:lpstr>
      <vt:lpstr>Slide 6</vt:lpstr>
      <vt:lpstr>Pentecost </vt:lpstr>
      <vt:lpstr>Redefinitions of belief</vt:lpstr>
      <vt:lpstr>Persecution spreads the Message</vt:lpstr>
      <vt:lpstr>Samaria </vt:lpstr>
      <vt:lpstr>Surprise </vt:lpstr>
      <vt:lpstr>Visions </vt:lpstr>
      <vt:lpstr>What now?</vt:lpstr>
      <vt:lpstr>Moving outwards</vt:lpstr>
      <vt:lpstr>Tension </vt:lpstr>
      <vt:lpstr>Redefinitions of belief</vt:lpstr>
      <vt:lpstr>Corinth: a case in sexual ethics</vt:lpstr>
      <vt:lpstr>Letters </vt:lpstr>
      <vt:lpstr>Slide 19</vt:lpstr>
      <vt:lpstr>Corinth </vt:lpstr>
      <vt:lpstr>Eating food offered to idols</vt:lpstr>
      <vt:lpstr>Galatians </vt:lpstr>
      <vt:lpstr>Slide 23</vt:lpstr>
      <vt:lpstr>Paul the Missionary</vt:lpstr>
      <vt:lpstr>Paul the Pastor</vt:lpstr>
      <vt:lpstr>Paul the Theologian</vt:lpstr>
      <vt:lpstr>The Revelation</vt:lpstr>
      <vt:lpstr>Slide 28</vt:lpstr>
      <vt:lpstr>Slide 29</vt:lpstr>
      <vt:lpstr>One Story</vt:lpstr>
      <vt:lpstr>God’s story, our story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Acts 1 and 2 creation and fall</dc:title>
  <dc:creator>Kevin Ellis</dc:creator>
  <cp:lastModifiedBy>Kevin</cp:lastModifiedBy>
  <cp:revision>218</cp:revision>
  <dcterms:created xsi:type="dcterms:W3CDTF">2013-02-12T10:37:07Z</dcterms:created>
  <dcterms:modified xsi:type="dcterms:W3CDTF">2013-07-15T08:52:00Z</dcterms:modified>
</cp:coreProperties>
</file>